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924" r:id="rId1"/>
  </p:sldMasterIdLst>
  <p:notesMasterIdLst>
    <p:notesMasterId r:id="rId72"/>
  </p:notesMasterIdLst>
  <p:sldIdLst>
    <p:sldId id="313" r:id="rId2"/>
    <p:sldId id="314" r:id="rId3"/>
    <p:sldId id="317" r:id="rId4"/>
    <p:sldId id="320" r:id="rId5"/>
    <p:sldId id="318" r:id="rId6"/>
    <p:sldId id="319" r:id="rId7"/>
    <p:sldId id="321" r:id="rId8"/>
    <p:sldId id="324" r:id="rId9"/>
    <p:sldId id="325" r:id="rId10"/>
    <p:sldId id="326" r:id="rId11"/>
    <p:sldId id="328" r:id="rId12"/>
    <p:sldId id="330" r:id="rId13"/>
    <p:sldId id="331" r:id="rId14"/>
    <p:sldId id="332" r:id="rId15"/>
    <p:sldId id="333" r:id="rId16"/>
    <p:sldId id="334" r:id="rId17"/>
    <p:sldId id="336" r:id="rId18"/>
    <p:sldId id="338" r:id="rId19"/>
    <p:sldId id="337" r:id="rId20"/>
    <p:sldId id="339" r:id="rId21"/>
    <p:sldId id="340" r:id="rId22"/>
    <p:sldId id="388" r:id="rId23"/>
    <p:sldId id="335" r:id="rId24"/>
    <p:sldId id="358" r:id="rId25"/>
    <p:sldId id="374" r:id="rId26"/>
    <p:sldId id="342" r:id="rId27"/>
    <p:sldId id="343" r:id="rId28"/>
    <p:sldId id="344" r:id="rId29"/>
    <p:sldId id="346" r:id="rId30"/>
    <p:sldId id="347" r:id="rId31"/>
    <p:sldId id="349" r:id="rId32"/>
    <p:sldId id="354" r:id="rId33"/>
    <p:sldId id="355" r:id="rId34"/>
    <p:sldId id="348" r:id="rId35"/>
    <p:sldId id="350" r:id="rId36"/>
    <p:sldId id="351" r:id="rId37"/>
    <p:sldId id="352" r:id="rId38"/>
    <p:sldId id="357" r:id="rId39"/>
    <p:sldId id="356" r:id="rId40"/>
    <p:sldId id="323" r:id="rId41"/>
    <p:sldId id="359" r:id="rId42"/>
    <p:sldId id="360" r:id="rId43"/>
    <p:sldId id="361" r:id="rId44"/>
    <p:sldId id="362" r:id="rId45"/>
    <p:sldId id="363" r:id="rId46"/>
    <p:sldId id="364" r:id="rId47"/>
    <p:sldId id="365" r:id="rId48"/>
    <p:sldId id="366" r:id="rId49"/>
    <p:sldId id="367" r:id="rId50"/>
    <p:sldId id="371" r:id="rId51"/>
    <p:sldId id="373" r:id="rId52"/>
    <p:sldId id="368" r:id="rId53"/>
    <p:sldId id="369" r:id="rId54"/>
    <p:sldId id="372" r:id="rId55"/>
    <p:sldId id="370" r:id="rId56"/>
    <p:sldId id="375" r:id="rId57"/>
    <p:sldId id="376" r:id="rId58"/>
    <p:sldId id="377" r:id="rId59"/>
    <p:sldId id="391" r:id="rId60"/>
    <p:sldId id="389" r:id="rId61"/>
    <p:sldId id="378" r:id="rId62"/>
    <p:sldId id="379" r:id="rId63"/>
    <p:sldId id="380" r:id="rId64"/>
    <p:sldId id="381" r:id="rId65"/>
    <p:sldId id="382" r:id="rId66"/>
    <p:sldId id="384" r:id="rId67"/>
    <p:sldId id="385" r:id="rId68"/>
    <p:sldId id="383" r:id="rId69"/>
    <p:sldId id="386" r:id="rId70"/>
    <p:sldId id="387" r:id="rId71"/>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Μεσαίο στυλ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Μεσαίο στυλ 2 - Έμφαση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42" autoAdjust="0"/>
    <p:restoredTop sz="94576" autoAdjust="0"/>
  </p:normalViewPr>
  <p:slideViewPr>
    <p:cSldViewPr>
      <p:cViewPr>
        <p:scale>
          <a:sx n="90" d="100"/>
          <a:sy n="90" d="100"/>
        </p:scale>
        <p:origin x="-804" y="3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2 - Θέση ημερομηνίας"/>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433FB1C-B42F-41EF-9568-40E5F95C7970}" type="datetimeFigureOut">
              <a:rPr lang="el-GR" smtClean="0"/>
              <a:pPr/>
              <a:t>27/11/2017</a:t>
            </a:fld>
            <a:endParaRPr lang="el-GR"/>
          </a:p>
        </p:txBody>
      </p:sp>
      <p:sp>
        <p:nvSpPr>
          <p:cNvPr id="4" name="3 - Θέση εικόνας διαφάνειας"/>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4 - Θέση σημειώσεων"/>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5 - Θέση υποσέλιδου"/>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6 - Θέση αριθμού διαφάνειας"/>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8B65216-D290-4449-AD33-52B7A2BF610B}" type="slidenum">
              <a:rPr lang="el-GR" smtClean="0"/>
              <a:pPr/>
              <a:t>‹#›</a:t>
            </a:fld>
            <a:endParaRPr lang="el-G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bg>
      <p:bgRef idx="1002">
        <a:schemeClr val="bg2"/>
      </p:bgRef>
    </p:bg>
    <p:spTree>
      <p:nvGrpSpPr>
        <p:cNvPr id="1" name=""/>
        <p:cNvGrpSpPr/>
        <p:nvPr/>
      </p:nvGrpSpPr>
      <p:grpSpPr>
        <a:xfrm>
          <a:off x="0" y="0"/>
          <a:ext cx="0" cy="0"/>
          <a:chOff x="0" y="0"/>
          <a:chExt cx="0" cy="0"/>
        </a:xfrm>
      </p:grpSpPr>
      <p:sp>
        <p:nvSpPr>
          <p:cNvPr id="9" name="8 - Τίτλος"/>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l-GR" smtClean="0"/>
              <a:t>Kλικ για επεξεργασία του τίτλου</a:t>
            </a:r>
            <a:endParaRPr kumimoji="0" lang="en-US"/>
          </a:p>
        </p:txBody>
      </p:sp>
      <p:sp>
        <p:nvSpPr>
          <p:cNvPr id="17" name="16 - Υπότιτλος"/>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l-GR" smtClean="0"/>
              <a:t>Κάντε κλικ για να επεξεργαστείτε τον υπότιτλο του υποδείγματος</a:t>
            </a:r>
            <a:endParaRPr kumimoji="0" lang="en-US"/>
          </a:p>
        </p:txBody>
      </p:sp>
      <p:sp>
        <p:nvSpPr>
          <p:cNvPr id="30" name="29 - Θέση ημερομηνίας"/>
          <p:cNvSpPr>
            <a:spLocks noGrp="1"/>
          </p:cNvSpPr>
          <p:nvPr>
            <p:ph type="dt" sz="half" idx="10"/>
          </p:nvPr>
        </p:nvSpPr>
        <p:spPr/>
        <p:txBody>
          <a:bodyPr/>
          <a:lstStyle/>
          <a:p>
            <a:fld id="{2342CEA3-3058-4D43-AE35-B3DA76CB4003}" type="datetimeFigureOut">
              <a:rPr lang="el-GR" smtClean="0"/>
              <a:pPr/>
              <a:t>27/11/2017</a:t>
            </a:fld>
            <a:endParaRPr lang="el-GR"/>
          </a:p>
        </p:txBody>
      </p:sp>
      <p:sp>
        <p:nvSpPr>
          <p:cNvPr id="19" name="18 - Θέση υποσέλιδου"/>
          <p:cNvSpPr>
            <a:spLocks noGrp="1"/>
          </p:cNvSpPr>
          <p:nvPr>
            <p:ph type="ftr" sz="quarter" idx="11"/>
          </p:nvPr>
        </p:nvSpPr>
        <p:spPr/>
        <p:txBody>
          <a:bodyPr/>
          <a:lstStyle/>
          <a:p>
            <a:endParaRPr lang="el-GR"/>
          </a:p>
        </p:txBody>
      </p:sp>
      <p:sp>
        <p:nvSpPr>
          <p:cNvPr id="27" name="26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27/11/2017</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914401"/>
            <a:ext cx="2057400" cy="5211763"/>
          </a:xfrm>
        </p:spPr>
        <p:txBody>
          <a:bodyPr vert="eaVert"/>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a:xfrm>
            <a:off x="457200" y="914401"/>
            <a:ext cx="6019800" cy="5211763"/>
          </a:xfrm>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27/11/2017</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περιεχομένου"/>
          <p:cNvSpPr>
            <a:spLocks noGrp="1"/>
          </p:cNvSpPr>
          <p:nvPr>
            <p:ph idx="1"/>
          </p:nvPr>
        </p:nvSpPr>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27/11/2017</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bg>
      <p:bgRef idx="1002">
        <a:schemeClr val="bg2"/>
      </p:bgRef>
    </p:bg>
    <p:spTree>
      <p:nvGrpSpPr>
        <p:cNvPr id="1" name=""/>
        <p:cNvGrpSpPr/>
        <p:nvPr/>
      </p:nvGrpSpPr>
      <p:grpSpPr>
        <a:xfrm>
          <a:off x="0" y="0"/>
          <a:ext cx="0" cy="0"/>
          <a:chOff x="0" y="0"/>
          <a:chExt cx="0" cy="0"/>
        </a:xfrm>
      </p:grpSpPr>
      <p:sp>
        <p:nvSpPr>
          <p:cNvPr id="2" name="1 - Τίτλος"/>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27/11/2017</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704088"/>
            <a:ext cx="8229600" cy="1143000"/>
          </a:xfrm>
        </p:spPr>
        <p:txBody>
          <a:bodyPr/>
          <a:lstStyle/>
          <a:p>
            <a:r>
              <a:rPr kumimoji="0" lang="el-GR" smtClean="0"/>
              <a:t>Kλικ για επεξεργασία του τίτλου</a:t>
            </a:r>
            <a:endParaRPr kumimoji="0" lang="en-US"/>
          </a:p>
        </p:txBody>
      </p:sp>
      <p:sp>
        <p:nvSpPr>
          <p:cNvPr id="3" name="2 - Θέση περιεχομένου"/>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περιεχομένου"/>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5" name="4 - Θέση ημερομηνίας"/>
          <p:cNvSpPr>
            <a:spLocks noGrp="1"/>
          </p:cNvSpPr>
          <p:nvPr>
            <p:ph type="dt" sz="half" idx="10"/>
          </p:nvPr>
        </p:nvSpPr>
        <p:spPr/>
        <p:txBody>
          <a:bodyPr/>
          <a:lstStyle/>
          <a:p>
            <a:fld id="{2342CEA3-3058-4D43-AE35-B3DA76CB4003}" type="datetimeFigureOut">
              <a:rPr lang="el-GR" smtClean="0"/>
              <a:pPr/>
              <a:t>27/11/2017</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704088"/>
            <a:ext cx="8229600" cy="1143000"/>
          </a:xfrm>
        </p:spPr>
        <p:txBody>
          <a:bodyPr tIns="45720" anchor="b"/>
          <a:lstStyle>
            <a:lvl1pPr>
              <a:defRPr/>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Kλικ για επεξεργασία των στυλ του υποδείγματος</a:t>
            </a:r>
          </a:p>
        </p:txBody>
      </p:sp>
      <p:sp>
        <p:nvSpPr>
          <p:cNvPr id="4" name="3 - Θέση κειμένου"/>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Kλικ για επεξεργασία των στυλ του υποδείγματος</a:t>
            </a:r>
          </a:p>
        </p:txBody>
      </p:sp>
      <p:sp>
        <p:nvSpPr>
          <p:cNvPr id="5" name="4 - Θέση περιεχομένου"/>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6" name="5 - Θέση περιεχομένου"/>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7" name="6 - Θέση ημερομηνίας"/>
          <p:cNvSpPr>
            <a:spLocks noGrp="1"/>
          </p:cNvSpPr>
          <p:nvPr>
            <p:ph type="dt" sz="half" idx="10"/>
          </p:nvPr>
        </p:nvSpPr>
        <p:spPr/>
        <p:txBody>
          <a:bodyPr/>
          <a:lstStyle/>
          <a:p>
            <a:fld id="{2342CEA3-3058-4D43-AE35-B3DA76CB4003}" type="datetimeFigureOut">
              <a:rPr lang="el-GR" smtClean="0"/>
              <a:pPr/>
              <a:t>27/11/2017</a:t>
            </a:fld>
            <a:endParaRPr lang="el-GR"/>
          </a:p>
        </p:txBody>
      </p:sp>
      <p:sp>
        <p:nvSpPr>
          <p:cNvPr id="8" name="7 - Θέση υποσέλιδου"/>
          <p:cNvSpPr>
            <a:spLocks noGrp="1"/>
          </p:cNvSpPr>
          <p:nvPr>
            <p:ph type="ftr" sz="quarter" idx="11"/>
          </p:nvPr>
        </p:nvSpPr>
        <p:spPr/>
        <p:txBody>
          <a:bodyPr/>
          <a:lstStyle/>
          <a:p>
            <a:endParaRPr lang="el-GR"/>
          </a:p>
        </p:txBody>
      </p:sp>
      <p:sp>
        <p:nvSpPr>
          <p:cNvPr id="9" name="8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l-GR" smtClean="0"/>
              <a:t>Kλικ για επεξεργασία του τίτλου</a:t>
            </a:r>
            <a:endParaRPr kumimoji="0" lang="en-US"/>
          </a:p>
        </p:txBody>
      </p:sp>
      <p:sp>
        <p:nvSpPr>
          <p:cNvPr id="3" name="2 - Θέση ημερομηνίας"/>
          <p:cNvSpPr>
            <a:spLocks noGrp="1"/>
          </p:cNvSpPr>
          <p:nvPr>
            <p:ph type="dt" sz="half" idx="10"/>
          </p:nvPr>
        </p:nvSpPr>
        <p:spPr/>
        <p:txBody>
          <a:bodyPr/>
          <a:lstStyle/>
          <a:p>
            <a:fld id="{2342CEA3-3058-4D43-AE35-B3DA76CB4003}" type="datetimeFigureOut">
              <a:rPr lang="el-GR" smtClean="0"/>
              <a:pPr/>
              <a:t>27/11/2017</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2342CEA3-3058-4D43-AE35-B3DA76CB4003}" type="datetimeFigureOut">
              <a:rPr lang="el-GR" smtClean="0"/>
              <a:pPr/>
              <a:t>27/11/2017</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l-GR" smtClean="0"/>
              <a:t>Kλικ για επεξεργασία των στυλ του υποδείγματος</a:t>
            </a:r>
          </a:p>
        </p:txBody>
      </p:sp>
      <p:sp>
        <p:nvSpPr>
          <p:cNvPr id="4" name="3 - Θέση περιεχομένου"/>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5" name="4 - Θέση ημερομηνίας"/>
          <p:cNvSpPr>
            <a:spLocks noGrp="1"/>
          </p:cNvSpPr>
          <p:nvPr>
            <p:ph type="dt" sz="half" idx="10"/>
          </p:nvPr>
        </p:nvSpPr>
        <p:spPr/>
        <p:txBody>
          <a:bodyPr/>
          <a:lstStyle/>
          <a:p>
            <a:fld id="{2342CEA3-3058-4D43-AE35-B3DA76CB4003}" type="datetimeFigureOut">
              <a:rPr lang="el-GR" smtClean="0"/>
              <a:pPr/>
              <a:t>27/11/2017</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spTree>
      <p:nvGrpSpPr>
        <p:cNvPr id="1" name=""/>
        <p:cNvGrpSpPr/>
        <p:nvPr/>
      </p:nvGrpSpPr>
      <p:grpSpPr>
        <a:xfrm>
          <a:off x="0" y="0"/>
          <a:ext cx="0" cy="0"/>
          <a:chOff x="0" y="0"/>
          <a:chExt cx="0" cy="0"/>
        </a:xfrm>
      </p:grpSpPr>
      <p:sp>
        <p:nvSpPr>
          <p:cNvPr id="9" name="8 - Ψαλίδισμα και στρογγύλεμα μίας γωνίας του ορθογωνίου"/>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11 - Ορθογώνιο τρίγωνο"/>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1 - Τίτλος"/>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l-GR" smtClean="0"/>
              <a:t>Kλικ για επεξεργασία του τίτλου</a:t>
            </a:r>
            <a:endParaRPr kumimoji="0" lang="en-US"/>
          </a:p>
        </p:txBody>
      </p:sp>
      <p:sp>
        <p:nvSpPr>
          <p:cNvPr id="4" name="3 - Θέση κειμένου"/>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2342CEA3-3058-4D43-AE35-B3DA76CB4003}" type="datetimeFigureOut">
              <a:rPr lang="el-GR" smtClean="0"/>
              <a:pPr/>
              <a:t>27/11/2017</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a:xfrm>
            <a:off x="8077200" y="6356350"/>
            <a:ext cx="609600" cy="365125"/>
          </a:xfrm>
        </p:spPr>
        <p:txBody>
          <a:bodyPr/>
          <a:lstStyle/>
          <a:p>
            <a:fld id="{D3F1D1C4-C2D9-4231-9FB2-B2D9D97AA41D}" type="slidenum">
              <a:rPr lang="el-GR" smtClean="0"/>
              <a:pPr/>
              <a:t>‹#›</a:t>
            </a:fld>
            <a:endParaRPr lang="el-GR"/>
          </a:p>
        </p:txBody>
      </p:sp>
      <p:sp>
        <p:nvSpPr>
          <p:cNvPr id="3" name="2 - Θέση εικόνας"/>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l-GR" smtClean="0"/>
              <a:t>Κάντε κλικ στο εικονίδιο για να προσθέσετε μια εικόνα</a:t>
            </a:r>
            <a:endParaRPr kumimoji="0" lang="en-US" dirty="0"/>
          </a:p>
        </p:txBody>
      </p:sp>
      <p:sp>
        <p:nvSpPr>
          <p:cNvPr id="10" name="9 - Ελεύθερη σχεδίαση"/>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10 - Ελεύθερη σχεδίαση"/>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6 - Ελεύθερη σχεδίαση"/>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7 - Ελεύθερη σχεδίαση"/>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8 - Θέση τίτλου"/>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l-GR" smtClean="0"/>
              <a:t>Kλικ για επεξεργασία του τίτλου</a:t>
            </a:r>
            <a:endParaRPr kumimoji="0" lang="en-US"/>
          </a:p>
        </p:txBody>
      </p:sp>
      <p:sp>
        <p:nvSpPr>
          <p:cNvPr id="30" name="29 - Θέση κειμένου"/>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l-GR" smtClean="0"/>
              <a:t>Kλικ για επεξεργασία των στυλ του υποδείγματος</a:t>
            </a:r>
          </a:p>
          <a:p>
            <a:pPr lvl="1" eaLnBrk="1" latinLnBrk="0" hangingPunct="1"/>
            <a:r>
              <a:rPr kumimoji="0" lang="el-GR" smtClean="0"/>
              <a:t>Δεύτερου επιπέδου</a:t>
            </a:r>
          </a:p>
          <a:p>
            <a:pPr lvl="2" eaLnBrk="1" latinLnBrk="0" hangingPunct="1"/>
            <a:r>
              <a:rPr kumimoji="0" lang="el-GR" smtClean="0"/>
              <a:t>Τρίτου επιπέδου</a:t>
            </a:r>
          </a:p>
          <a:p>
            <a:pPr lvl="3" eaLnBrk="1" latinLnBrk="0" hangingPunct="1"/>
            <a:r>
              <a:rPr kumimoji="0" lang="el-GR" smtClean="0"/>
              <a:t>Τέταρτου επιπέδου</a:t>
            </a:r>
          </a:p>
          <a:p>
            <a:pPr lvl="4" eaLnBrk="1" latinLnBrk="0" hangingPunct="1"/>
            <a:r>
              <a:rPr kumimoji="0" lang="el-GR" smtClean="0"/>
              <a:t>Πέμπτου επιπέδου</a:t>
            </a:r>
            <a:endParaRPr kumimoji="0" lang="en-US"/>
          </a:p>
        </p:txBody>
      </p:sp>
      <p:sp>
        <p:nvSpPr>
          <p:cNvPr id="10" name="9 - Θέση ημερομηνίας"/>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2342CEA3-3058-4D43-AE35-B3DA76CB4003}" type="datetimeFigureOut">
              <a:rPr lang="el-GR" smtClean="0"/>
              <a:pPr/>
              <a:t>27/11/2017</a:t>
            </a:fld>
            <a:endParaRPr lang="el-GR"/>
          </a:p>
        </p:txBody>
      </p:sp>
      <p:sp>
        <p:nvSpPr>
          <p:cNvPr id="22" name="21 - Θέση υποσέλιδου"/>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l-GR"/>
          </a:p>
        </p:txBody>
      </p:sp>
      <p:sp>
        <p:nvSpPr>
          <p:cNvPr id="18" name="17 - Θέση αριθμού διαφάνειας"/>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D3F1D1C4-C2D9-4231-9FB2-B2D9D97AA41D}" type="slidenum">
              <a:rPr lang="el-GR" smtClean="0"/>
              <a:pPr/>
              <a:t>‹#›</a:t>
            </a:fld>
            <a:endParaRPr lang="el-GR"/>
          </a:p>
        </p:txBody>
      </p:sp>
      <p:grpSp>
        <p:nvGrpSpPr>
          <p:cNvPr id="2" name="1 - Ομάδα"/>
          <p:cNvGrpSpPr/>
          <p:nvPr/>
        </p:nvGrpSpPr>
        <p:grpSpPr>
          <a:xfrm>
            <a:off x="-19017" y="202408"/>
            <a:ext cx="9180548" cy="649224"/>
            <a:chOff x="-19045" y="216550"/>
            <a:chExt cx="9180548" cy="649224"/>
          </a:xfrm>
        </p:grpSpPr>
        <p:sp>
          <p:nvSpPr>
            <p:cNvPr id="12" name="11 - Ελεύθερη σχεδίαση"/>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12 - Ελεύθερη σχεδίαση"/>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925" r:id="rId1"/>
    <p:sldLayoutId id="2147483926" r:id="rId2"/>
    <p:sldLayoutId id="2147483927" r:id="rId3"/>
    <p:sldLayoutId id="2147483928" r:id="rId4"/>
    <p:sldLayoutId id="2147483929" r:id="rId5"/>
    <p:sldLayoutId id="2147483930" r:id="rId6"/>
    <p:sldLayoutId id="2147483931" r:id="rId7"/>
    <p:sldLayoutId id="2147483932" r:id="rId8"/>
    <p:sldLayoutId id="2147483933" r:id="rId9"/>
    <p:sldLayoutId id="2147483934" r:id="rId10"/>
    <p:sldLayoutId id="2147483935"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hyperlink" Target="http://lefteria-news.blogspot.gr/2014/04/1942.html" TargetMode="External"/><Relationship Id="rId1" Type="http://schemas.openxmlformats.org/officeDocument/2006/relationships/slideLayout" Target="../slideLayouts/slideLayout5.xml"/><Relationship Id="rId4" Type="http://schemas.openxmlformats.org/officeDocument/2006/relationships/image" Target="../media/image31.jpeg"/></Relationships>
</file>

<file path=ppt/slides/_rels/slide38.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5.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5.xml"/></Relationships>
</file>

<file path=ppt/slides/_rels/slide70.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algn="ctr"/>
            <a:r>
              <a:rPr lang="el-GR" sz="4000" dirty="0" smtClean="0"/>
              <a:t>ΟΙ ΥΠΑΛΛΗΛΙΚΕΣ ΟΡΓΑΝΩΣΕΙΣ ΤΗΝ ΠΕΡΙΟΔΟ ΤΗΣ ΚΑΤΟΧΗΣ</a:t>
            </a:r>
            <a:r>
              <a:rPr lang="el-GR" dirty="0" smtClean="0"/>
              <a:t/>
            </a:r>
            <a:br>
              <a:rPr lang="el-GR" dirty="0" smtClean="0"/>
            </a:br>
            <a:endParaRPr lang="el-GR" dirty="0"/>
          </a:p>
        </p:txBody>
      </p:sp>
      <p:sp>
        <p:nvSpPr>
          <p:cNvPr id="3" name="2 - Θέση κειμένου"/>
          <p:cNvSpPr>
            <a:spLocks noGrp="1"/>
          </p:cNvSpPr>
          <p:nvPr>
            <p:ph type="body" idx="1"/>
          </p:nvPr>
        </p:nvSpPr>
        <p:spPr>
          <a:xfrm>
            <a:off x="530352" y="5857892"/>
            <a:ext cx="7772400" cy="331469"/>
          </a:xfrm>
        </p:spPr>
        <p:txBody>
          <a:bodyPr>
            <a:normAutofit fontScale="85000" lnSpcReduction="20000"/>
          </a:bodyPr>
          <a:lstStyle/>
          <a:p>
            <a:r>
              <a:rPr lang="el-GR" dirty="0" smtClean="0"/>
              <a:t>Εισήγηση Τ. Αποστολόπουλου (24-11-2017)</a:t>
            </a:r>
            <a:endParaRPr lang="el-GR" dirty="0"/>
          </a:p>
        </p:txBody>
      </p:sp>
      <p:pic>
        <p:nvPicPr>
          <p:cNvPr id="1026" name="Picture 2" descr="C:\Users\α\Desktop\4[1].jpg"/>
          <p:cNvPicPr>
            <a:picLocks noChangeAspect="1" noChangeArrowheads="1"/>
          </p:cNvPicPr>
          <p:nvPr/>
        </p:nvPicPr>
        <p:blipFill>
          <a:blip r:embed="rId2" cstate="print"/>
          <a:srcRect/>
          <a:stretch>
            <a:fillRect/>
          </a:stretch>
        </p:blipFill>
        <p:spPr bwMode="auto">
          <a:xfrm>
            <a:off x="762000" y="1957388"/>
            <a:ext cx="7620000" cy="3400438"/>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704088"/>
            <a:ext cx="8305800" cy="5082366"/>
          </a:xfrm>
        </p:spPr>
        <p:txBody>
          <a:bodyPr>
            <a:normAutofit fontScale="90000"/>
          </a:bodyPr>
          <a:lstStyle/>
          <a:p>
            <a:r>
              <a:rPr lang="el-GR" sz="2400" b="1" dirty="0" smtClean="0">
                <a:solidFill>
                  <a:srgbClr val="FF0000"/>
                </a:solidFill>
              </a:rPr>
              <a:t>                 Η ΔΙΑΛΥΣΗ ΤΩΝ ΥΠΑΛΛΗΛΙΚΩΝ ΟΡΓΑΝΩΣΕΩΝ</a:t>
            </a:r>
            <a:br>
              <a:rPr lang="el-GR" sz="2400" b="1" dirty="0" smtClean="0">
                <a:solidFill>
                  <a:srgbClr val="FF0000"/>
                </a:solidFill>
              </a:rPr>
            </a:br>
            <a:r>
              <a:rPr lang="el-GR" sz="2400" dirty="0" smtClean="0"/>
              <a:t/>
            </a:r>
            <a:br>
              <a:rPr lang="el-GR" sz="2400" dirty="0" smtClean="0"/>
            </a:br>
            <a:r>
              <a:rPr lang="el-GR" sz="2400" dirty="0" smtClean="0"/>
              <a:t> 1. Η κυβέρνηση Βενιζέλου, στις 2 Μαρτίου 1931, ψηφίζει το νόμο 4879, με τον οποίο ουσιαστικά διαλύει τα υπαλληλικά σωματεία και θέτει φραγμό στην ισχυρή παρέμβαση που αυτά είχαν διαμορφώσει (Νόμος 4879, ΦΕΚ 53, 6 Μαρτίου 1931).</a:t>
            </a:r>
            <a:br>
              <a:rPr lang="el-GR" sz="2400" dirty="0" smtClean="0"/>
            </a:br>
            <a:r>
              <a:rPr lang="el-GR" sz="2400" dirty="0" smtClean="0"/>
              <a:t/>
            </a:r>
            <a:br>
              <a:rPr lang="el-GR" sz="2400" dirty="0" smtClean="0"/>
            </a:br>
            <a:r>
              <a:rPr lang="el-GR" sz="2400" dirty="0" smtClean="0"/>
              <a:t>2. Η δικτατορία που επιβλήθηκε στις 4 Αυγούστου 1936 από τον Μεταξά διέλυσε όλες τις υπαλληλικές οργανώσεις και διόρισε προσκείμενες διοικήσεις. Το πολιτικό κλίμα ήταν τέτοιο με τις διώξεις, τα συστηματικά βασανιστήρια, τις φυλακίσεις και τις εξορίες που μεγάλο μέρος του στελεχιακού δυναμικού των υπαλληλικών οργανώσεων βρέθηκε είτε στην παρανομία, είτε στη φυλακή, είτε στην εξορία. </a:t>
            </a:r>
            <a:br>
              <a:rPr lang="el-GR" sz="2400" dirty="0" smtClean="0"/>
            </a:br>
            <a:r>
              <a:rPr lang="el-GR" sz="2400" dirty="0" smtClean="0"/>
              <a:t/>
            </a:r>
            <a:br>
              <a:rPr lang="el-GR" sz="2400" dirty="0" smtClean="0"/>
            </a:br>
            <a:endParaRPr lang="el-GR" sz="24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704088"/>
            <a:ext cx="8229600" cy="1367590"/>
          </a:xfrm>
        </p:spPr>
        <p:txBody>
          <a:bodyPr>
            <a:normAutofit fontScale="90000"/>
          </a:bodyPr>
          <a:lstStyle/>
          <a:p>
            <a:r>
              <a:rPr lang="el-GR" sz="6600" b="1" dirty="0" smtClean="0">
                <a:solidFill>
                  <a:srgbClr val="FF0000"/>
                </a:solidFill>
              </a:rPr>
              <a:t>          </a:t>
            </a:r>
            <a:r>
              <a:rPr lang="el-GR" sz="2200" b="1" dirty="0" smtClean="0">
                <a:solidFill>
                  <a:srgbClr val="FF0000"/>
                </a:solidFill>
              </a:rPr>
              <a:t>Η ΚΕΝΤΡΙΚΗ ΠΑΝΥΠΑΛΛΗΛΙΚΗ ΕΠΙΤΡΟΠΗ</a:t>
            </a:r>
            <a:br>
              <a:rPr lang="el-GR" sz="2200" b="1" dirty="0" smtClean="0">
                <a:solidFill>
                  <a:srgbClr val="FF0000"/>
                </a:solidFill>
              </a:rPr>
            </a:br>
            <a:r>
              <a:rPr lang="el-GR" sz="2200" b="1" dirty="0" smtClean="0">
                <a:solidFill>
                  <a:schemeClr val="tx1"/>
                </a:solidFill>
              </a:rPr>
              <a:t>Όταν όλα πέρασαν στην παρανομία επώνυμοι αριστεροί συνδικαλιστές δημιούργησαν την Κεντρική </a:t>
            </a:r>
            <a:r>
              <a:rPr lang="el-GR" sz="2200" b="1" dirty="0" err="1" smtClean="0">
                <a:solidFill>
                  <a:schemeClr val="tx1"/>
                </a:solidFill>
              </a:rPr>
              <a:t>Πανυπαλληλική</a:t>
            </a:r>
            <a:r>
              <a:rPr lang="el-GR" sz="2200" b="1" dirty="0" smtClean="0">
                <a:solidFill>
                  <a:schemeClr val="tx1"/>
                </a:solidFill>
              </a:rPr>
              <a:t> Επιτροπή που έπαιξε πρωταγωνιστικό ρόλο την περίοδο της κατοχής. Ηγετικά στελέχη ο Παντελής </a:t>
            </a:r>
            <a:r>
              <a:rPr lang="el-GR" sz="2200" b="1" dirty="0" err="1" smtClean="0">
                <a:solidFill>
                  <a:schemeClr val="tx1"/>
                </a:solidFill>
              </a:rPr>
              <a:t>Δαμασκόπουλος</a:t>
            </a:r>
            <a:r>
              <a:rPr lang="el-GR" sz="2200" b="1" dirty="0" smtClean="0">
                <a:solidFill>
                  <a:schemeClr val="tx1"/>
                </a:solidFill>
              </a:rPr>
              <a:t> , ο Κώστας Νικολακόπουλος και ο Νίκος </a:t>
            </a:r>
            <a:r>
              <a:rPr lang="el-GR" sz="2200" b="1" smtClean="0">
                <a:solidFill>
                  <a:schemeClr val="tx1"/>
                </a:solidFill>
              </a:rPr>
              <a:t>Πλουμπίδης</a:t>
            </a:r>
            <a:endParaRPr lang="el-GR" sz="2200" dirty="0"/>
          </a:p>
        </p:txBody>
      </p:sp>
      <p:sp>
        <p:nvSpPr>
          <p:cNvPr id="4" name="3 - Θέση περιεχομένου"/>
          <p:cNvSpPr>
            <a:spLocks noGrp="1"/>
          </p:cNvSpPr>
          <p:nvPr>
            <p:ph sz="half" idx="2"/>
          </p:nvPr>
        </p:nvSpPr>
        <p:spPr>
          <a:xfrm>
            <a:off x="3857620" y="2357429"/>
            <a:ext cx="4829180" cy="3997495"/>
          </a:xfrm>
        </p:spPr>
        <p:txBody>
          <a:bodyPr>
            <a:normAutofit fontScale="92500"/>
          </a:bodyPr>
          <a:lstStyle/>
          <a:p>
            <a:pPr algn="ctr">
              <a:buNone/>
            </a:pPr>
            <a:r>
              <a:rPr lang="el-GR" sz="2000" b="1" dirty="0" smtClean="0"/>
              <a:t>Παντελής </a:t>
            </a:r>
            <a:r>
              <a:rPr lang="el-GR" sz="2000" b="1" dirty="0" err="1" smtClean="0"/>
              <a:t>Δαμασκόπουλος</a:t>
            </a:r>
            <a:endParaRPr lang="el-GR" sz="2000" b="1" dirty="0" smtClean="0"/>
          </a:p>
          <a:p>
            <a:pPr algn="just">
              <a:buNone/>
            </a:pPr>
            <a:r>
              <a:rPr lang="el-GR" sz="1600" b="1" dirty="0" smtClean="0"/>
              <a:t>Υπάλληλος του Υπουργείου Γεωργίας είχε γεννηθεί στον Πύργο Ηλείας το 1896. Υπήρξε Γραμματέας της </a:t>
            </a:r>
            <a:r>
              <a:rPr lang="el-GR" sz="1600" b="1" dirty="0" err="1" smtClean="0"/>
              <a:t>Πανυπαλληλικής</a:t>
            </a:r>
            <a:r>
              <a:rPr lang="el-GR" sz="1600" b="1" dirty="0" smtClean="0"/>
              <a:t> Συνομοσπονδίας Ελλάδας. Για τη δράση του απολύθηκε από την υπηρεσία του 6 φορές, μηνύθηκε 15 φορές, πέρασε 12 δίκες και έκανε εξορία στον Άγιο Ευστράτιο. Ήταν μέλος του ΚΚΕ από το οποίο διαγράφηκε το 1939 όταν στην ασφάλεια έκανε δήλωση μετάνοιας. Το 1941 συνελήφθη από τους Ιταλούς. Το 1943 τον κάλεσε το ΚΚΕ να πάει στο Καρπενήσι κι αυτός ανταποκρίθηκε. Εκεί εκτελέστηκε από το ΚΚΕ ως χαφιές μετά από καταγγελία του κουμπάρου του Νίκου </a:t>
            </a:r>
            <a:r>
              <a:rPr lang="el-GR" sz="1600" b="1" dirty="0" err="1" smtClean="0"/>
              <a:t>Πλουμπίδη</a:t>
            </a:r>
            <a:r>
              <a:rPr lang="el-GR" sz="1600" b="1" dirty="0" smtClean="0"/>
              <a:t>. Το ΚΚΕ αποκατέστησε τη μνήμη του ύστερα από 40 χρόνια, στις 4-12-1984</a:t>
            </a:r>
          </a:p>
          <a:p>
            <a:pPr algn="just">
              <a:buNone/>
            </a:pPr>
            <a:r>
              <a:rPr lang="el-GR" sz="1200" dirty="0" smtClean="0"/>
              <a:t>Το σκίτσο του Π. </a:t>
            </a:r>
            <a:r>
              <a:rPr lang="el-GR" sz="1200" dirty="0" err="1" smtClean="0"/>
              <a:t>Δαμασκόπουλου</a:t>
            </a:r>
            <a:r>
              <a:rPr lang="el-GR" sz="1200" dirty="0" smtClean="0"/>
              <a:t> είναι από το αρχείο του Γιάννη </a:t>
            </a:r>
            <a:r>
              <a:rPr lang="el-GR" sz="1200" dirty="0" err="1" smtClean="0"/>
              <a:t>Λιάσκου</a:t>
            </a:r>
            <a:endParaRPr lang="el-GR" sz="1200" dirty="0"/>
          </a:p>
        </p:txBody>
      </p:sp>
      <p:pic>
        <p:nvPicPr>
          <p:cNvPr id="5122" name="Picture 2" descr="C:\Users\α\Desktop\ΔΑΜΑΣΚΟΠΟΥΛΟΣ.jpg"/>
          <p:cNvPicPr>
            <a:picLocks noGrp="1" noChangeAspect="1" noChangeArrowheads="1"/>
          </p:cNvPicPr>
          <p:nvPr>
            <p:ph sz="half" idx="1"/>
          </p:nvPr>
        </p:nvPicPr>
        <p:blipFill>
          <a:blip r:embed="rId2" cstate="print"/>
          <a:srcRect/>
          <a:stretch>
            <a:fillRect/>
          </a:stretch>
        </p:blipFill>
        <p:spPr bwMode="auto">
          <a:xfrm>
            <a:off x="560709" y="2428875"/>
            <a:ext cx="2621907" cy="3925888"/>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357166"/>
            <a:ext cx="8229600" cy="357190"/>
          </a:xfrm>
        </p:spPr>
        <p:txBody>
          <a:bodyPr>
            <a:normAutofit/>
          </a:bodyPr>
          <a:lstStyle/>
          <a:p>
            <a:r>
              <a:rPr lang="el-GR" sz="2000" b="1" dirty="0" smtClean="0">
                <a:solidFill>
                  <a:srgbClr val="FF0000"/>
                </a:solidFill>
              </a:rPr>
              <a:t>                             ΚΕΝΤΡΙΚΗ ΠΑΝΥΠΑΛΛΗΛΙΚΗ ΕΠΙΤΡΟΠΗ (ΚΠΕ)</a:t>
            </a:r>
            <a:endParaRPr lang="el-GR" sz="2000" b="1" dirty="0">
              <a:solidFill>
                <a:srgbClr val="FF0000"/>
              </a:solidFill>
            </a:endParaRPr>
          </a:p>
        </p:txBody>
      </p:sp>
      <p:sp>
        <p:nvSpPr>
          <p:cNvPr id="3" name="2 - Θέση κειμένου"/>
          <p:cNvSpPr>
            <a:spLocks noGrp="1"/>
          </p:cNvSpPr>
          <p:nvPr>
            <p:ph type="body" idx="1"/>
          </p:nvPr>
        </p:nvSpPr>
        <p:spPr>
          <a:xfrm>
            <a:off x="457200" y="857232"/>
            <a:ext cx="4040188" cy="2857520"/>
          </a:xfrm>
        </p:spPr>
        <p:txBody>
          <a:bodyPr/>
          <a:lstStyle/>
          <a:p>
            <a:r>
              <a:rPr lang="el-GR" sz="1600" dirty="0" smtClean="0">
                <a:solidFill>
                  <a:schemeClr val="tx1"/>
                </a:solidFill>
              </a:rPr>
              <a:t>         ΝΙΚΟΛΑΚΟΠΟΥΛΟΣ </a:t>
            </a:r>
            <a:r>
              <a:rPr lang="el-GR" sz="1600" dirty="0" smtClean="0">
                <a:solidFill>
                  <a:schemeClr val="tx1"/>
                </a:solidFill>
              </a:rPr>
              <a:t>ΚΩΣΤΑΣ</a:t>
            </a:r>
            <a:endParaRPr lang="el-GR" sz="1600" dirty="0" smtClean="0">
              <a:solidFill>
                <a:schemeClr val="tx1"/>
              </a:solidFill>
            </a:endParaRPr>
          </a:p>
          <a:p>
            <a:r>
              <a:rPr lang="el-GR" sz="1200" b="0" dirty="0" smtClean="0">
                <a:solidFill>
                  <a:schemeClr val="tx1"/>
                </a:solidFill>
              </a:rPr>
              <a:t>Πρόκειται για το κορυφαίο στέλεχος των υπαλληλικών οργανώσεων πριν και κατά τη διάρκεια της κατοχής. Γεννήθηκε στη </a:t>
            </a:r>
            <a:r>
              <a:rPr lang="el-GR" sz="1200" b="0" dirty="0" err="1" smtClean="0">
                <a:solidFill>
                  <a:schemeClr val="tx1"/>
                </a:solidFill>
              </a:rPr>
              <a:t>Ζαχάρω</a:t>
            </a:r>
            <a:r>
              <a:rPr lang="el-GR" sz="1200" b="0" dirty="0" smtClean="0">
                <a:solidFill>
                  <a:schemeClr val="tx1"/>
                </a:solidFill>
              </a:rPr>
              <a:t> το 1907. Ήταν μαθηματικός στο επάγγελμα. Στην κατοχή ορίστηκε από το ΕΑΜ υπεύθυνος για τις υπαλληλικές οργανώσεις και Γενικός Γραμματέας της ΚΠΕ. Ήταν ο οργανωτής τριών απεργιών ενάντια στους κατακτητές. Για τη δράση του καταδιωκόταν από τις αρχές κατοχής. Αξίζει να σημειωθεί ότι ο Κώστας Νικολακόπουλος καταδικάστηκε σε ισόβια δεσμά από το έκτακτο στρατοδικείο στην πρώτη δίκη του Νίκου Μπελογιάννη. Αργότερα η ποινή του μετριάστηκε. Πέθανε στις 13 Ιουνίου 1972.</a:t>
            </a:r>
          </a:p>
          <a:p>
            <a:endParaRPr lang="el-GR" sz="1200" b="0" dirty="0" smtClean="0">
              <a:solidFill>
                <a:schemeClr val="tx1"/>
              </a:solidFill>
            </a:endParaRPr>
          </a:p>
          <a:p>
            <a:endParaRPr lang="el-GR" sz="2000" dirty="0">
              <a:solidFill>
                <a:schemeClr val="tx1"/>
              </a:solidFill>
            </a:endParaRPr>
          </a:p>
        </p:txBody>
      </p:sp>
      <p:sp>
        <p:nvSpPr>
          <p:cNvPr id="4" name="3 - Θέση κειμένου"/>
          <p:cNvSpPr>
            <a:spLocks noGrp="1"/>
          </p:cNvSpPr>
          <p:nvPr>
            <p:ph type="body" sz="half" idx="3"/>
          </p:nvPr>
        </p:nvSpPr>
        <p:spPr>
          <a:xfrm>
            <a:off x="4645025" y="857232"/>
            <a:ext cx="4041775" cy="2786082"/>
          </a:xfrm>
        </p:spPr>
        <p:txBody>
          <a:bodyPr>
            <a:normAutofit fontScale="85000" lnSpcReduction="10000"/>
          </a:bodyPr>
          <a:lstStyle/>
          <a:p>
            <a:r>
              <a:rPr lang="el-GR" sz="2000" dirty="0" smtClean="0">
                <a:solidFill>
                  <a:schemeClr val="tx1"/>
                </a:solidFill>
              </a:rPr>
              <a:t>                ΠΛΟΥΜΠΙΔΗΣ ΝΙΚΟΣ</a:t>
            </a:r>
          </a:p>
          <a:p>
            <a:r>
              <a:rPr lang="el-GR" sz="1400" b="0" dirty="0" smtClean="0">
                <a:solidFill>
                  <a:schemeClr val="tx1"/>
                </a:solidFill>
              </a:rPr>
              <a:t>Ο Νίκος </a:t>
            </a:r>
            <a:r>
              <a:rPr lang="el-GR" sz="1400" b="0" dirty="0" err="1" smtClean="0">
                <a:solidFill>
                  <a:schemeClr val="tx1"/>
                </a:solidFill>
              </a:rPr>
              <a:t>Πλουμπίδης</a:t>
            </a:r>
            <a:r>
              <a:rPr lang="el-GR" sz="1400" b="0" dirty="0" smtClean="0">
                <a:solidFill>
                  <a:schemeClr val="tx1"/>
                </a:solidFill>
              </a:rPr>
              <a:t> γεννήθηκε στην Αρκαδία το 1902 και ήταν δάσκαλος στο επάγγελμα. Στην αρχή εκλέχτηκε μέλος της Εκτελεστικής Επιτροπής Δημοσιοϋπαλληλικής Ομοσπονδίας και λίγο αργότερα της </a:t>
            </a:r>
            <a:r>
              <a:rPr lang="el-GR" sz="1400" b="0" dirty="0" err="1" smtClean="0">
                <a:solidFill>
                  <a:schemeClr val="tx1"/>
                </a:solidFill>
              </a:rPr>
              <a:t>Πανυπαλληλικής</a:t>
            </a:r>
            <a:r>
              <a:rPr lang="el-GR" sz="1400" b="0" dirty="0" smtClean="0">
                <a:solidFill>
                  <a:schemeClr val="tx1"/>
                </a:solidFill>
              </a:rPr>
              <a:t> Συνομοσπονδίας. Για τις πρώτες του αυτές δραστηριότητες συνελήφθη το 1931  για παράβαση του Ν.2229 του γνωστού Ιδιώνυμου και καταδικάστηκε σε 3 μήνες φυλάκιση με παράλληλη απόλυση από τη θέση του. Έκτοτε αφιερώθηκε στον συνδικαλισμό και αναδείχθηκε ηγετικό στέλεχος της Ενωτικής Γενικής Συνομοσπονδίας Εργατών Ελλάδος (ΕΓΣΕΕ) με μεγάλη δράση την περίοδο της κατοχής. Τον διέγραψε το ΚΚΕ ως συνεργάτη της ασφάλειας μετά από καταγγελία του Ζαχαριάδη. Τελικά συνελήφθη από την ασφάλεια και εκτελέστηκε στο Δαφνί το 1953. Το ΚΚΕ αποκατέστησε τη μνήμη του το 1958.</a:t>
            </a:r>
          </a:p>
          <a:p>
            <a:endParaRPr lang="el-GR" sz="1400" dirty="0">
              <a:solidFill>
                <a:schemeClr val="tx1"/>
              </a:solidFill>
            </a:endParaRPr>
          </a:p>
        </p:txBody>
      </p:sp>
      <p:pic>
        <p:nvPicPr>
          <p:cNvPr id="8" name="Picture 4" descr="C:\Users\α\Desktop\ΝΙΚΟΛΑΚΟΠΟΥΛΟΣ.jpg"/>
          <p:cNvPicPr>
            <a:picLocks noGrp="1" noChangeAspect="1" noChangeArrowheads="1"/>
          </p:cNvPicPr>
          <p:nvPr>
            <p:ph sz="quarter" idx="2"/>
          </p:nvPr>
        </p:nvPicPr>
        <p:blipFill>
          <a:blip r:embed="rId2" cstate="print"/>
          <a:srcRect/>
          <a:stretch>
            <a:fillRect/>
          </a:stretch>
        </p:blipFill>
        <p:spPr bwMode="auto">
          <a:xfrm>
            <a:off x="1473623" y="3857628"/>
            <a:ext cx="1741055" cy="2503485"/>
          </a:xfrm>
          <a:prstGeom prst="rect">
            <a:avLst/>
          </a:prstGeom>
          <a:noFill/>
        </p:spPr>
      </p:pic>
      <p:pic>
        <p:nvPicPr>
          <p:cNvPr id="2050" name="Picture 2" descr="C:\Users\α\Desktop\ploump.jpg"/>
          <p:cNvPicPr>
            <a:picLocks noGrp="1" noChangeAspect="1" noChangeArrowheads="1"/>
          </p:cNvPicPr>
          <p:nvPr>
            <p:ph sz="quarter" idx="4"/>
          </p:nvPr>
        </p:nvPicPr>
        <p:blipFill>
          <a:blip r:embed="rId3" cstate="print"/>
          <a:srcRect/>
          <a:stretch>
            <a:fillRect/>
          </a:stretch>
        </p:blipFill>
        <p:spPr bwMode="auto">
          <a:xfrm>
            <a:off x="5643570" y="3793708"/>
            <a:ext cx="1785950" cy="2567404"/>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704088"/>
            <a:ext cx="8305800" cy="4082234"/>
          </a:xfrm>
        </p:spPr>
        <p:txBody>
          <a:bodyPr/>
          <a:lstStyle/>
          <a:p>
            <a:pPr algn="ctr"/>
            <a:r>
              <a:rPr lang="el-GR" dirty="0" smtClean="0">
                <a:solidFill>
                  <a:schemeClr val="tx1"/>
                </a:solidFill>
              </a:rPr>
              <a:t>ΜΕΡΟΣ ΔΕΥΤΕΡΟ</a:t>
            </a:r>
            <a:r>
              <a:rPr lang="el-GR" dirty="0" smtClean="0"/>
              <a:t/>
            </a:r>
            <a:br>
              <a:rPr lang="el-GR" dirty="0" smtClean="0"/>
            </a:br>
            <a:r>
              <a:rPr lang="el-GR" dirty="0" smtClean="0"/>
              <a:t>Οι υπαλληλικές Οργανώσεις το πρώτο διάστημα της κατοχής</a:t>
            </a:r>
            <a:endParaRPr lang="el-GR"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704088"/>
            <a:ext cx="8229600" cy="1581904"/>
          </a:xfrm>
        </p:spPr>
        <p:txBody>
          <a:bodyPr>
            <a:normAutofit/>
          </a:bodyPr>
          <a:lstStyle/>
          <a:p>
            <a:pPr algn="ctr"/>
            <a:r>
              <a:rPr lang="el-GR" sz="1800" b="1" dirty="0" smtClean="0">
                <a:solidFill>
                  <a:srgbClr val="FF0000"/>
                </a:solidFill>
              </a:rPr>
              <a:t>Επιστρέφει το παλιό στελεχιακό δυναμικό των υπαλληλικών οργανώσεων</a:t>
            </a:r>
            <a:br>
              <a:rPr lang="el-GR" sz="1800" b="1" dirty="0" smtClean="0">
                <a:solidFill>
                  <a:srgbClr val="FF0000"/>
                </a:solidFill>
              </a:rPr>
            </a:br>
            <a:r>
              <a:rPr lang="el-GR" sz="1800" b="1" dirty="0" smtClean="0">
                <a:solidFill>
                  <a:srgbClr val="FF0000"/>
                </a:solidFill>
              </a:rPr>
              <a:t>Πραγματοποιείται το φθινόπωρο του 1941 η πρώτη ανασυγκρότηση </a:t>
            </a:r>
            <a:br>
              <a:rPr lang="el-GR" sz="1800" b="1" dirty="0" smtClean="0">
                <a:solidFill>
                  <a:srgbClr val="FF0000"/>
                </a:solidFill>
              </a:rPr>
            </a:br>
            <a:r>
              <a:rPr lang="el-GR" sz="1800" b="1" dirty="0" smtClean="0">
                <a:solidFill>
                  <a:srgbClr val="FF0000"/>
                </a:solidFill>
              </a:rPr>
              <a:t> Την 1</a:t>
            </a:r>
            <a:r>
              <a:rPr lang="el-GR" sz="1800" b="1" baseline="30000" dirty="0" smtClean="0">
                <a:solidFill>
                  <a:srgbClr val="FF0000"/>
                </a:solidFill>
              </a:rPr>
              <a:t>η</a:t>
            </a:r>
            <a:r>
              <a:rPr lang="el-GR" sz="1800" b="1" dirty="0" smtClean="0">
                <a:solidFill>
                  <a:srgbClr val="FF0000"/>
                </a:solidFill>
              </a:rPr>
              <a:t> Νοεμβρίου 1941 επαναλειτουργεί η παράνομη Κ.Π.Ε. με 11μελές συμβούλιο</a:t>
            </a:r>
            <a:br>
              <a:rPr lang="el-GR" sz="1800" b="1" dirty="0" smtClean="0">
                <a:solidFill>
                  <a:srgbClr val="FF0000"/>
                </a:solidFill>
              </a:rPr>
            </a:br>
            <a:r>
              <a:rPr lang="el-GR" sz="1800" b="1" dirty="0" smtClean="0">
                <a:solidFill>
                  <a:srgbClr val="FF0000"/>
                </a:solidFill>
              </a:rPr>
              <a:t>Οργανώνονται οι υπάλληλοι και στην επαρχία</a:t>
            </a:r>
            <a:r>
              <a:rPr lang="el-GR" sz="2000" dirty="0" smtClean="0"/>
              <a:t/>
            </a:r>
            <a:br>
              <a:rPr lang="el-GR" sz="2000" dirty="0" smtClean="0"/>
            </a:br>
            <a:endParaRPr lang="el-GR" sz="2000" dirty="0"/>
          </a:p>
        </p:txBody>
      </p:sp>
      <p:sp>
        <p:nvSpPr>
          <p:cNvPr id="3" name="2 - Θέση περιεχομένου"/>
          <p:cNvSpPr>
            <a:spLocks noGrp="1"/>
          </p:cNvSpPr>
          <p:nvPr>
            <p:ph idx="1"/>
          </p:nvPr>
        </p:nvSpPr>
        <p:spPr>
          <a:xfrm>
            <a:off x="457200" y="2285992"/>
            <a:ext cx="8229600" cy="4038608"/>
          </a:xfrm>
        </p:spPr>
        <p:txBody>
          <a:bodyPr>
            <a:normAutofit fontScale="92500"/>
          </a:bodyPr>
          <a:lstStyle/>
          <a:p>
            <a:pPr>
              <a:buNone/>
            </a:pPr>
            <a:r>
              <a:rPr lang="el-GR" dirty="0" smtClean="0"/>
              <a:t>Το φθινόπωρο του 1941 </a:t>
            </a:r>
            <a:r>
              <a:rPr lang="el-GR" i="1" dirty="0" smtClean="0"/>
              <a:t>«…συγκεντρώθηκαν στο 9</a:t>
            </a:r>
            <a:r>
              <a:rPr lang="el-GR" i="1" baseline="30000" dirty="0" smtClean="0"/>
              <a:t>ο</a:t>
            </a:r>
            <a:r>
              <a:rPr lang="el-GR" i="1" dirty="0" smtClean="0"/>
              <a:t> γυμνάσιο της Αθήνας περίπου 130 αντιπρόσωποι των εκπαιδευτικών με κύριο θέμα την οικονομική κατάσταση του κλάδου. Καταρτίστηκε υπόμνημα προς το Υπουργείο Παιδείας και το πολιτικό γραφείο με αίτημα δάνειο 200.000 δραχμών για κάθε μέλος μέσω του Συνεταιρισμού τους. Την ίδια περίοδο στα γραφεία της γενικής διεύθυνσης δημοσίου λογιστικού συγκεντρώνονται κάθε Σάββατο αντιπρόσωποι των διαφόρων υπηρεσιών»*</a:t>
            </a:r>
          </a:p>
          <a:p>
            <a:pPr>
              <a:buNone/>
            </a:pPr>
            <a:r>
              <a:rPr lang="el-GR" sz="1400" i="1" dirty="0" smtClean="0"/>
              <a:t>*</a:t>
            </a:r>
            <a:r>
              <a:rPr lang="el-GR" sz="1400" dirty="0" smtClean="0"/>
              <a:t> Αρχείο Α.Δ.Ε.Δ.Υ., πρακτικά ημερίδας  «Το Δημοσιοϋπαλληλικό Κίνημα την περίοδο 1941 – 1944», εισήγηση </a:t>
            </a:r>
            <a:r>
              <a:rPr lang="el-GR" sz="1400" dirty="0" err="1" smtClean="0"/>
              <a:t>Πανίδου</a:t>
            </a:r>
            <a:r>
              <a:rPr lang="el-GR" sz="1400" dirty="0" smtClean="0"/>
              <a:t>, Στ.,  (23 Μαΐου 2006),</a:t>
            </a:r>
            <a:r>
              <a:rPr lang="el-GR" sz="1400" i="1" dirty="0" smtClean="0"/>
              <a:t> Συνδικαλιστική οργάνωση και απεργιακές κινητοποιήσεις των δημοσίων υπαλλήλων τη περίοδο της κατοχής.</a:t>
            </a:r>
            <a:endParaRPr lang="el-GR" sz="1400" dirty="0" smtClean="0"/>
          </a:p>
          <a:p>
            <a:pPr>
              <a:buNone/>
            </a:pPr>
            <a:endParaRPr lang="el-GR" sz="14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704088"/>
            <a:ext cx="8229600" cy="867524"/>
          </a:xfrm>
        </p:spPr>
        <p:txBody>
          <a:bodyPr>
            <a:normAutofit/>
          </a:bodyPr>
          <a:lstStyle/>
          <a:p>
            <a:pPr algn="ctr"/>
            <a:r>
              <a:rPr lang="el-GR" sz="2400" b="1" dirty="0" smtClean="0">
                <a:solidFill>
                  <a:srgbClr val="FF0000"/>
                </a:solidFill>
              </a:rPr>
              <a:t>Γραμματέας της ΚΠΕ ορίστηκε ο Κώστας Νικολακόπουλος</a:t>
            </a:r>
            <a:br>
              <a:rPr lang="el-GR" sz="2400" b="1" dirty="0" smtClean="0">
                <a:solidFill>
                  <a:srgbClr val="FF0000"/>
                </a:solidFill>
              </a:rPr>
            </a:br>
            <a:r>
              <a:rPr lang="el-GR" sz="2400" b="1" dirty="0" smtClean="0">
                <a:solidFill>
                  <a:srgbClr val="FF0000"/>
                </a:solidFill>
              </a:rPr>
              <a:t>Επανακυκλοφόρησε δακτυλογραφημένη η «Υπαλληλική»</a:t>
            </a:r>
            <a:endParaRPr lang="el-GR" sz="2400" b="1" dirty="0">
              <a:solidFill>
                <a:srgbClr val="FF0000"/>
              </a:solidFill>
            </a:endParaRPr>
          </a:p>
        </p:txBody>
      </p:sp>
      <p:pic>
        <p:nvPicPr>
          <p:cNvPr id="1026" name="Picture 2" descr="C:\Users\α\Desktop\0001.jpg"/>
          <p:cNvPicPr>
            <a:picLocks noGrp="1" noChangeAspect="1" noChangeArrowheads="1"/>
          </p:cNvPicPr>
          <p:nvPr>
            <p:ph idx="1"/>
          </p:nvPr>
        </p:nvPicPr>
        <p:blipFill>
          <a:blip r:embed="rId2" cstate="print"/>
          <a:srcRect/>
          <a:stretch>
            <a:fillRect/>
          </a:stretch>
        </p:blipFill>
        <p:spPr bwMode="auto">
          <a:xfrm>
            <a:off x="2975196" y="1935163"/>
            <a:ext cx="3193607" cy="4389437"/>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704088"/>
            <a:ext cx="8305800" cy="3082102"/>
          </a:xfrm>
        </p:spPr>
        <p:txBody>
          <a:bodyPr>
            <a:normAutofit/>
          </a:bodyPr>
          <a:lstStyle/>
          <a:p>
            <a:pPr lvl="0" algn="ctr"/>
            <a:r>
              <a:rPr lang="el-GR" sz="3200" b="1" dirty="0" smtClean="0">
                <a:solidFill>
                  <a:schemeClr val="tx1"/>
                </a:solidFill>
              </a:rPr>
              <a:t>ΜΕΡΟΣ ΤΡΙΤΟ </a:t>
            </a:r>
            <a:r>
              <a:rPr lang="el-GR" sz="3200" b="1" dirty="0" smtClean="0"/>
              <a:t/>
            </a:r>
            <a:br>
              <a:rPr lang="el-GR" sz="3200" b="1" dirty="0" smtClean="0"/>
            </a:br>
            <a:r>
              <a:rPr lang="el-GR" sz="3200" b="1" i="1" dirty="0" smtClean="0"/>
              <a:t> </a:t>
            </a:r>
            <a:r>
              <a:rPr lang="el-GR" sz="3200" dirty="0" smtClean="0"/>
              <a:t>Οι κατοχικές κυβερνήσεις απέναντι στις αριστερές υπαλληλικές οργανώσεις</a:t>
            </a:r>
            <a:r>
              <a:rPr lang="el-GR" sz="2400" dirty="0" smtClean="0"/>
              <a:t/>
            </a:r>
            <a:br>
              <a:rPr lang="el-GR" sz="2400" dirty="0" smtClean="0"/>
            </a:br>
            <a:endParaRPr lang="el-GR" sz="2400" b="1"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pPr algn="ctr"/>
            <a:r>
              <a:rPr lang="el-GR" sz="2400" b="1" dirty="0" smtClean="0">
                <a:solidFill>
                  <a:srgbClr val="FF0000"/>
                </a:solidFill>
              </a:rPr>
              <a:t>Οι υπαλληλικές οργανώσεις οργανώνονται για να αντιμετωπίσουν την πείνα, την επιστράτευση και όλα τα δεινά που επέβαλαν οι κατακτητές</a:t>
            </a:r>
            <a:endParaRPr lang="el-GR" sz="2400" b="1" dirty="0">
              <a:solidFill>
                <a:srgbClr val="FF0000"/>
              </a:solidFill>
            </a:endParaRPr>
          </a:p>
        </p:txBody>
      </p:sp>
      <p:sp>
        <p:nvSpPr>
          <p:cNvPr id="3" name="2 - Θέση κειμένου"/>
          <p:cNvSpPr>
            <a:spLocks noGrp="1"/>
          </p:cNvSpPr>
          <p:nvPr>
            <p:ph type="body" idx="1"/>
          </p:nvPr>
        </p:nvSpPr>
        <p:spPr>
          <a:xfrm>
            <a:off x="457200" y="1855248"/>
            <a:ext cx="4040188" cy="930810"/>
          </a:xfrm>
        </p:spPr>
        <p:txBody>
          <a:bodyPr/>
          <a:lstStyle/>
          <a:p>
            <a:pPr algn="ctr"/>
            <a:r>
              <a:rPr lang="el-GR" sz="1800" dirty="0" smtClean="0">
                <a:solidFill>
                  <a:srgbClr val="00B050"/>
                </a:solidFill>
              </a:rPr>
              <a:t>Προκήρυξη τραπεζοϋπαλλήλων για κινητοποιήσεις</a:t>
            </a:r>
            <a:endParaRPr lang="el-GR" sz="1800" dirty="0">
              <a:solidFill>
                <a:srgbClr val="00B050"/>
              </a:solidFill>
            </a:endParaRPr>
          </a:p>
        </p:txBody>
      </p:sp>
      <p:sp>
        <p:nvSpPr>
          <p:cNvPr id="4" name="3 - Θέση κειμένου"/>
          <p:cNvSpPr>
            <a:spLocks noGrp="1"/>
          </p:cNvSpPr>
          <p:nvPr>
            <p:ph type="body" sz="half" idx="3"/>
          </p:nvPr>
        </p:nvSpPr>
        <p:spPr/>
        <p:txBody>
          <a:bodyPr>
            <a:normAutofit/>
          </a:bodyPr>
          <a:lstStyle/>
          <a:p>
            <a:pPr algn="ctr"/>
            <a:r>
              <a:rPr lang="el-GR" sz="1800" dirty="0" smtClean="0">
                <a:solidFill>
                  <a:srgbClr val="00B050"/>
                </a:solidFill>
              </a:rPr>
              <a:t>Έντυπο των τραπεζοϋπαλλήλων ενάντια στην επιστράτευση</a:t>
            </a:r>
            <a:endParaRPr lang="el-GR" sz="1800" dirty="0">
              <a:solidFill>
                <a:srgbClr val="00B050"/>
              </a:solidFill>
            </a:endParaRPr>
          </a:p>
        </p:txBody>
      </p:sp>
      <p:pic>
        <p:nvPicPr>
          <p:cNvPr id="2050" name="Picture 2" descr="C:\Users\α\Desktop\3.jpg"/>
          <p:cNvPicPr>
            <a:picLocks noGrp="1" noChangeAspect="1" noChangeArrowheads="1"/>
          </p:cNvPicPr>
          <p:nvPr>
            <p:ph sz="quarter" idx="2"/>
          </p:nvPr>
        </p:nvPicPr>
        <p:blipFill>
          <a:blip r:embed="rId2" cstate="print"/>
          <a:srcRect/>
          <a:stretch>
            <a:fillRect/>
          </a:stretch>
        </p:blipFill>
        <p:spPr bwMode="auto">
          <a:xfrm>
            <a:off x="1248569" y="2906713"/>
            <a:ext cx="2457450" cy="3333750"/>
          </a:xfrm>
          <a:prstGeom prst="rect">
            <a:avLst/>
          </a:prstGeom>
          <a:noFill/>
        </p:spPr>
      </p:pic>
      <p:pic>
        <p:nvPicPr>
          <p:cNvPr id="2051" name="Picture 3" descr="C:\Users\α\Desktop\485593.jpg"/>
          <p:cNvPicPr>
            <a:picLocks noGrp="1" noChangeAspect="1" noChangeArrowheads="1"/>
          </p:cNvPicPr>
          <p:nvPr>
            <p:ph sz="quarter" idx="4"/>
          </p:nvPr>
        </p:nvPicPr>
        <p:blipFill>
          <a:blip r:embed="rId3" cstate="print"/>
          <a:srcRect/>
          <a:stretch>
            <a:fillRect/>
          </a:stretch>
        </p:blipFill>
        <p:spPr bwMode="auto">
          <a:xfrm>
            <a:off x="5570537" y="2770980"/>
            <a:ext cx="2190750" cy="3515539"/>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pPr algn="ctr"/>
            <a:r>
              <a:rPr lang="el-GR" sz="2400" b="1" dirty="0" smtClean="0">
                <a:solidFill>
                  <a:srgbClr val="FF0000"/>
                </a:solidFill>
              </a:rPr>
              <a:t>Οι κατοχικές κυβερνήσεις δημιουργούν τις δικές τους υπαλληλικές οργανώσεις</a:t>
            </a:r>
            <a:endParaRPr lang="el-GR" sz="2400" b="1" dirty="0">
              <a:solidFill>
                <a:srgbClr val="FF0000"/>
              </a:solidFill>
            </a:endParaRPr>
          </a:p>
        </p:txBody>
      </p:sp>
      <p:sp>
        <p:nvSpPr>
          <p:cNvPr id="3" name="2 - Θέση περιεχομένου"/>
          <p:cNvSpPr>
            <a:spLocks noGrp="1"/>
          </p:cNvSpPr>
          <p:nvPr>
            <p:ph idx="1"/>
          </p:nvPr>
        </p:nvSpPr>
        <p:spPr>
          <a:xfrm>
            <a:off x="457200" y="2285992"/>
            <a:ext cx="8229600" cy="4038608"/>
          </a:xfrm>
        </p:spPr>
        <p:txBody>
          <a:bodyPr>
            <a:normAutofit/>
          </a:bodyPr>
          <a:lstStyle/>
          <a:p>
            <a:pPr>
              <a:buNone/>
            </a:pPr>
            <a:r>
              <a:rPr lang="el-GR" dirty="0" smtClean="0"/>
              <a:t>Από την άλλη μεριά και το κατοχικό κράτος δημιουργεί τη δικιά του υπαλληλική οργάνωση με στόχο να ελέγχει την κατάσταση. </a:t>
            </a:r>
            <a:endParaRPr lang="el-GR" sz="2000" dirty="0" smtClean="0"/>
          </a:p>
          <a:p>
            <a:pPr>
              <a:buNone/>
            </a:pPr>
            <a:endParaRPr lang="el-GR" dirty="0" smtClean="0"/>
          </a:p>
          <a:p>
            <a:pPr>
              <a:buNone/>
            </a:pPr>
            <a:r>
              <a:rPr lang="el-GR" dirty="0" smtClean="0"/>
              <a:t>Δημιουργεί τη </a:t>
            </a:r>
            <a:r>
              <a:rPr lang="el-GR" b="1" dirty="0" smtClean="0"/>
              <a:t>Μόνιμη  </a:t>
            </a:r>
            <a:r>
              <a:rPr lang="el-GR" b="1" dirty="0" err="1" smtClean="0"/>
              <a:t>Πανυπαλληλική</a:t>
            </a:r>
            <a:r>
              <a:rPr lang="el-GR" b="1" dirty="0" smtClean="0"/>
              <a:t>  Επιτροπή </a:t>
            </a:r>
            <a:r>
              <a:rPr lang="el-GR" dirty="0" smtClean="0"/>
              <a:t>(αργότερα ονομάστηκε </a:t>
            </a:r>
            <a:r>
              <a:rPr lang="el-GR" b="1" dirty="0" smtClean="0"/>
              <a:t>Επιτροπή Δημοσίων Υπαλλήλων</a:t>
            </a:r>
            <a:r>
              <a:rPr lang="el-GR" dirty="0" smtClean="0"/>
              <a:t>) που δε βρήκε την αναμενόμενη και προσδοκώμενη απήχηση στον χώρο των εργαζομένων ιδιαίτερα του δημοσίου. </a:t>
            </a:r>
          </a:p>
          <a:p>
            <a:pPr>
              <a:buNone/>
            </a:pPr>
            <a:endParaRPr lang="el-GR"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704088"/>
            <a:ext cx="8305800" cy="2939226"/>
          </a:xfrm>
        </p:spPr>
        <p:txBody>
          <a:bodyPr>
            <a:normAutofit/>
          </a:bodyPr>
          <a:lstStyle/>
          <a:p>
            <a:pPr algn="ctr"/>
            <a:r>
              <a:rPr lang="el-GR" sz="3200" b="1" dirty="0" smtClean="0">
                <a:solidFill>
                  <a:schemeClr val="tx1"/>
                </a:solidFill>
              </a:rPr>
              <a:t>ΜΕΡΟΣ ΤΕΤΑΡΤΟ</a:t>
            </a:r>
            <a:r>
              <a:rPr lang="el-GR" sz="3200" dirty="0" smtClean="0"/>
              <a:t/>
            </a:r>
            <a:br>
              <a:rPr lang="el-GR" sz="3200" dirty="0" smtClean="0"/>
            </a:br>
            <a:r>
              <a:rPr lang="el-GR" sz="3200" dirty="0" smtClean="0"/>
              <a:t>Η προσφορά των υπαλληλικών οργανώσεων την περίοδο της κατοχής </a:t>
            </a:r>
            <a:endParaRPr lang="el-GR" sz="32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500034" y="714356"/>
            <a:ext cx="8305800" cy="3643338"/>
          </a:xfrm>
        </p:spPr>
        <p:txBody>
          <a:bodyPr>
            <a:normAutofit/>
          </a:bodyPr>
          <a:lstStyle/>
          <a:p>
            <a:pPr algn="ctr"/>
            <a:r>
              <a:rPr lang="el-GR" dirty="0" smtClean="0">
                <a:solidFill>
                  <a:schemeClr val="tx1"/>
                </a:solidFill>
              </a:rPr>
              <a:t>ΜΕΡΟΣ ΠΡΩΤΟ</a:t>
            </a:r>
            <a:r>
              <a:rPr lang="el-GR" dirty="0" smtClean="0"/>
              <a:t/>
            </a:r>
            <a:br>
              <a:rPr lang="el-GR" dirty="0" smtClean="0"/>
            </a:br>
            <a:r>
              <a:rPr lang="el-GR" dirty="0" smtClean="0"/>
              <a:t>Οι υπαλληλικές Οργανώσεις πριν από την κατοχή</a:t>
            </a:r>
            <a:endParaRPr lang="el-GR"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357166"/>
            <a:ext cx="8305800" cy="4572032"/>
          </a:xfrm>
        </p:spPr>
        <p:txBody>
          <a:bodyPr>
            <a:noAutofit/>
          </a:bodyPr>
          <a:lstStyle/>
          <a:p>
            <a:r>
              <a:rPr lang="el-GR" sz="2800" dirty="0" smtClean="0">
                <a:solidFill>
                  <a:schemeClr val="tx1"/>
                </a:solidFill>
              </a:rPr>
              <a:t>Η προσφορά των υπαλληλικών οργανώσεων την περίοδο της κατοχής ήταν σημαντικότατη:</a:t>
            </a:r>
            <a:r>
              <a:rPr lang="el-GR" sz="2800" dirty="0" smtClean="0"/>
              <a:t/>
            </a:r>
            <a:br>
              <a:rPr lang="el-GR" sz="2800" dirty="0" smtClean="0"/>
            </a:br>
            <a:r>
              <a:rPr lang="el-GR" sz="2800" dirty="0" smtClean="0"/>
              <a:t>Στις διαδηλώσεις, </a:t>
            </a:r>
            <a:br>
              <a:rPr lang="el-GR" sz="2800" dirty="0" smtClean="0"/>
            </a:br>
            <a:r>
              <a:rPr lang="el-GR" sz="2800" dirty="0" smtClean="0"/>
              <a:t>Στις απεργιακές κινητοποιήσεις, </a:t>
            </a:r>
            <a:br>
              <a:rPr lang="el-GR" sz="2800" dirty="0" smtClean="0"/>
            </a:br>
            <a:r>
              <a:rPr lang="el-GR" sz="2800" dirty="0" smtClean="0"/>
              <a:t>Στην αντιμετώπιση της πείνας και του λιμού, </a:t>
            </a:r>
            <a:br>
              <a:rPr lang="el-GR" sz="2800" dirty="0" smtClean="0"/>
            </a:br>
            <a:r>
              <a:rPr lang="el-GR" sz="2800" dirty="0" smtClean="0"/>
              <a:t>Στην αντιμετώπιση της επιστράτευσης, </a:t>
            </a:r>
            <a:br>
              <a:rPr lang="el-GR" sz="2800" dirty="0" smtClean="0"/>
            </a:br>
            <a:r>
              <a:rPr lang="el-GR" sz="2800" dirty="0" smtClean="0"/>
              <a:t>Στην αντίσταση του λαού μας και </a:t>
            </a:r>
            <a:br>
              <a:rPr lang="el-GR" sz="2800" dirty="0" smtClean="0"/>
            </a:br>
            <a:r>
              <a:rPr lang="el-GR" sz="2800" dirty="0" smtClean="0"/>
              <a:t>Στην επίλυση δεκάδων καθημερινών προβλημάτων που αντιμετώπιζε  ο  κόσμος  ζώντας  κάτω  από τις κατοχικές δυνάμεις</a:t>
            </a:r>
            <a:endParaRPr lang="el-GR" sz="28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685800" y="514352"/>
            <a:ext cx="4386266" cy="4271970"/>
          </a:xfrm>
        </p:spPr>
        <p:txBody>
          <a:bodyPr/>
          <a:lstStyle/>
          <a:p>
            <a:r>
              <a:rPr lang="el-GR" sz="1800" b="1" i="1" dirty="0" smtClean="0">
                <a:solidFill>
                  <a:schemeClr val="accent6">
                    <a:lumMod val="50000"/>
                  </a:schemeClr>
                </a:solidFill>
              </a:rPr>
              <a:t>ΜΑΝΟΛΗΣ ΓΛΕΖΟΣ: «Οι  δημόσιοι   υπάλληλοι,   οι δάσκαλοι   κυρίως   σε   αυτό   τον   αγώνα  έπαιξαν  πρωταγωνιστικό  ρόλο,  πλαισίωσαν  τις οργανώσεις όλων των αντιστασιακών κινημάτων και κινήσεων και τα πρώτα θύματα είναι οι δάσκαλοι. Ο πρώτος αντάρτης του Ε.Λ.Α.Σ. που σκοτώθηκε είναι δάσκαλος»*</a:t>
            </a:r>
            <a:r>
              <a:rPr lang="el-GR" sz="1800" b="1" dirty="0" smtClean="0">
                <a:solidFill>
                  <a:schemeClr val="accent6">
                    <a:lumMod val="50000"/>
                  </a:schemeClr>
                </a:solidFill>
              </a:rPr>
              <a:t> </a:t>
            </a:r>
            <a:br>
              <a:rPr lang="el-GR" sz="1800" b="1" dirty="0" smtClean="0">
                <a:solidFill>
                  <a:schemeClr val="accent6">
                    <a:lumMod val="50000"/>
                  </a:schemeClr>
                </a:solidFill>
              </a:rPr>
            </a:br>
            <a:r>
              <a:rPr lang="el-GR" sz="1800" b="1" dirty="0" smtClean="0">
                <a:solidFill>
                  <a:schemeClr val="accent6">
                    <a:lumMod val="50000"/>
                  </a:schemeClr>
                </a:solidFill>
              </a:rPr>
              <a:t/>
            </a:r>
            <a:br>
              <a:rPr lang="el-GR" sz="1800" b="1" dirty="0" smtClean="0">
                <a:solidFill>
                  <a:schemeClr val="accent6">
                    <a:lumMod val="50000"/>
                  </a:schemeClr>
                </a:solidFill>
              </a:rPr>
            </a:br>
            <a:r>
              <a:rPr lang="el-GR" sz="1800" b="1" dirty="0" smtClean="0">
                <a:solidFill>
                  <a:schemeClr val="tx1"/>
                </a:solidFill>
              </a:rPr>
              <a:t>Γεγονός που δείχνει την αναγνώριση της προσφοράς του εκπαιδευτικού και υπαλληλικού κόσμου από τους ίδιους τους πρωταγωνιστές της αντίστασης του λαού μας ενάντια στις κατοχικές δυνάμεις. </a:t>
            </a:r>
            <a:r>
              <a:rPr lang="el-GR" dirty="0" smtClean="0"/>
              <a:t/>
            </a:r>
            <a:br>
              <a:rPr lang="el-GR" dirty="0" smtClean="0"/>
            </a:br>
            <a:endParaRPr lang="el-GR" dirty="0"/>
          </a:p>
        </p:txBody>
      </p:sp>
      <p:sp>
        <p:nvSpPr>
          <p:cNvPr id="3" name="2 - Θέση κειμένου"/>
          <p:cNvSpPr>
            <a:spLocks noGrp="1"/>
          </p:cNvSpPr>
          <p:nvPr>
            <p:ph type="body" idx="2"/>
          </p:nvPr>
        </p:nvSpPr>
        <p:spPr>
          <a:xfrm>
            <a:off x="685800" y="4714884"/>
            <a:ext cx="6243654" cy="928694"/>
          </a:xfrm>
        </p:spPr>
        <p:txBody>
          <a:bodyPr/>
          <a:lstStyle/>
          <a:p>
            <a:endParaRPr lang="el-GR" dirty="0" smtClean="0"/>
          </a:p>
          <a:p>
            <a:r>
              <a:rPr lang="el-GR" dirty="0" smtClean="0"/>
              <a:t>*Αρχείο Α.Δ.Ε.Δ.Υ., πρακτικά ημερίδας  «Το Δημοσιοϋπαλληλικό Κίνημα την περίοδο 1941 – 1944, Αθήνα, 23 Μαΐου 2006</a:t>
            </a:r>
            <a:endParaRPr lang="el-GR" dirty="0"/>
          </a:p>
        </p:txBody>
      </p:sp>
      <p:pic>
        <p:nvPicPr>
          <p:cNvPr id="3074" name="Picture 2" descr="C:\Users\α\Desktop\glezos[1].jpg"/>
          <p:cNvPicPr>
            <a:picLocks noGrp="1" noChangeAspect="1" noChangeArrowheads="1"/>
          </p:cNvPicPr>
          <p:nvPr>
            <p:ph sz="half" idx="1"/>
          </p:nvPr>
        </p:nvPicPr>
        <p:blipFill>
          <a:blip r:embed="rId2" cstate="print"/>
          <a:srcRect/>
          <a:stretch>
            <a:fillRect/>
          </a:stretch>
        </p:blipFill>
        <p:spPr bwMode="auto">
          <a:xfrm>
            <a:off x="5572125" y="1357298"/>
            <a:ext cx="3114675" cy="2214578"/>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571480"/>
            <a:ext cx="8229600" cy="357190"/>
          </a:xfrm>
        </p:spPr>
        <p:txBody>
          <a:bodyPr>
            <a:normAutofit/>
          </a:bodyPr>
          <a:lstStyle/>
          <a:p>
            <a:pPr algn="ctr"/>
            <a:r>
              <a:rPr lang="el-GR" sz="1800" b="1" dirty="0" smtClean="0">
                <a:solidFill>
                  <a:srgbClr val="FF0000"/>
                </a:solidFill>
              </a:rPr>
              <a:t>Ο αγώνας των υπαλλήλων για την αντιμετώπιση της πείνας και του λιμού</a:t>
            </a:r>
            <a:endParaRPr lang="el-GR" sz="1800" dirty="0"/>
          </a:p>
        </p:txBody>
      </p:sp>
      <p:sp>
        <p:nvSpPr>
          <p:cNvPr id="3" name="2 - Θέση κειμένου"/>
          <p:cNvSpPr>
            <a:spLocks noGrp="1"/>
          </p:cNvSpPr>
          <p:nvPr>
            <p:ph type="body" idx="1"/>
          </p:nvPr>
        </p:nvSpPr>
        <p:spPr>
          <a:xfrm>
            <a:off x="457200" y="1214422"/>
            <a:ext cx="4040188" cy="1643074"/>
          </a:xfrm>
        </p:spPr>
        <p:txBody>
          <a:bodyPr/>
          <a:lstStyle/>
          <a:p>
            <a:r>
              <a:rPr lang="el-GR" sz="1800" b="0" dirty="0" smtClean="0"/>
              <a:t>Από τις πρώτες μέρες της κατοχής εμφανίστηκε ιδιαίτερα στις μεγάλες πόλεις η  έλλειψη τροφίμων και καθώς οι μήνες περνούσαν η έλλειψη τροφίμων οδήγησε στην πείνα και στον λιμό. </a:t>
            </a:r>
          </a:p>
          <a:p>
            <a:endParaRPr lang="el-GR" sz="2000" dirty="0"/>
          </a:p>
        </p:txBody>
      </p:sp>
      <p:sp>
        <p:nvSpPr>
          <p:cNvPr id="4" name="3 - Θέση κειμένου"/>
          <p:cNvSpPr>
            <a:spLocks noGrp="1"/>
          </p:cNvSpPr>
          <p:nvPr>
            <p:ph type="body" sz="half" idx="3"/>
          </p:nvPr>
        </p:nvSpPr>
        <p:spPr>
          <a:xfrm>
            <a:off x="5286380" y="1285860"/>
            <a:ext cx="3400420" cy="1928825"/>
          </a:xfrm>
        </p:spPr>
        <p:txBody>
          <a:bodyPr>
            <a:normAutofit/>
          </a:bodyPr>
          <a:lstStyle/>
          <a:p>
            <a:pPr algn="ctr"/>
            <a:r>
              <a:rPr lang="el-GR" sz="1800" dirty="0" smtClean="0"/>
              <a:t>Ο Γερμανός πληρεξούσιος του Ράιχ </a:t>
            </a:r>
            <a:r>
              <a:rPr lang="en-US" sz="1800" dirty="0" smtClean="0"/>
              <a:t>G</a:t>
            </a:r>
            <a:r>
              <a:rPr lang="el-GR" sz="1800" dirty="0" smtClean="0"/>
              <a:t>. </a:t>
            </a:r>
            <a:r>
              <a:rPr lang="en-US" sz="1800" dirty="0" smtClean="0"/>
              <a:t>Altenburg</a:t>
            </a:r>
            <a:endParaRPr lang="el-GR" sz="1800" dirty="0" smtClean="0"/>
          </a:p>
          <a:p>
            <a:pPr algn="ctr"/>
            <a:r>
              <a:rPr lang="el-GR" sz="1600" b="0" dirty="0" smtClean="0">
                <a:solidFill>
                  <a:schemeClr val="tx1"/>
                </a:solidFill>
              </a:rPr>
              <a:t>(Η φωτογραφία από το βιβλίο του Θ. Χρήστου «Ο ρόλος των νέων στο Μέτωπο, την Κατοχή και την Αντίσταση)</a:t>
            </a:r>
          </a:p>
          <a:p>
            <a:pPr algn="ctr"/>
            <a:endParaRPr lang="el-GR" sz="1800" dirty="0"/>
          </a:p>
        </p:txBody>
      </p:sp>
      <p:sp>
        <p:nvSpPr>
          <p:cNvPr id="5" name="4 - Θέση περιεχομένου"/>
          <p:cNvSpPr>
            <a:spLocks noGrp="1"/>
          </p:cNvSpPr>
          <p:nvPr>
            <p:ph sz="quarter" idx="2"/>
          </p:nvPr>
        </p:nvSpPr>
        <p:spPr>
          <a:xfrm>
            <a:off x="457200" y="2714620"/>
            <a:ext cx="4614866" cy="3645700"/>
          </a:xfrm>
        </p:spPr>
        <p:txBody>
          <a:bodyPr>
            <a:normAutofit fontScale="55000" lnSpcReduction="20000"/>
          </a:bodyPr>
          <a:lstStyle/>
          <a:p>
            <a:pPr>
              <a:buNone/>
            </a:pPr>
            <a:r>
              <a:rPr lang="el-GR" sz="2900" dirty="0" smtClean="0"/>
              <a:t>Ο Γερμανός πληρεξούσιος του Ράιχ </a:t>
            </a:r>
            <a:r>
              <a:rPr lang="en-US" sz="2900" dirty="0" smtClean="0"/>
              <a:t>G</a:t>
            </a:r>
            <a:r>
              <a:rPr lang="el-GR" sz="2900" dirty="0" smtClean="0"/>
              <a:t>. </a:t>
            </a:r>
            <a:r>
              <a:rPr lang="en-US" sz="2900" dirty="0" smtClean="0"/>
              <a:t>Altenburg</a:t>
            </a:r>
            <a:r>
              <a:rPr lang="el-GR" sz="2900" dirty="0" smtClean="0"/>
              <a:t> που εγκαταστάθηκε στην Αθήνα το Μάιο του 1941 αναφέρει σε έκθεσή του στο γερμανικό Υπουργείο Εξωτερικών την επικινδυνότητα του επισιτιστικού προβλήματος.</a:t>
            </a:r>
          </a:p>
          <a:p>
            <a:pPr>
              <a:buNone/>
            </a:pPr>
            <a:endParaRPr lang="el-GR" sz="2900" dirty="0" smtClean="0"/>
          </a:p>
          <a:p>
            <a:pPr>
              <a:buNone/>
            </a:pPr>
            <a:r>
              <a:rPr lang="el-GR" sz="2900" dirty="0" smtClean="0"/>
              <a:t>Όταν αργότερα ο </a:t>
            </a:r>
            <a:r>
              <a:rPr lang="en-US" sz="2900" dirty="0" smtClean="0"/>
              <a:t>Goebbels</a:t>
            </a:r>
            <a:r>
              <a:rPr lang="el-GR" sz="2900" dirty="0" smtClean="0"/>
              <a:t> κυκλοφόρησε μπροσούρα με φωτογραφίες εξαθλιωμένων κατοίκων της Σοβιετικής Ένωσης που τους σύγκρινε με την «ευημερία» των </a:t>
            </a:r>
            <a:r>
              <a:rPr lang="el-GR" sz="2900" dirty="0" err="1" smtClean="0"/>
              <a:t>γερμανοκρατούμενων</a:t>
            </a:r>
            <a:r>
              <a:rPr lang="el-GR" sz="2900" dirty="0" smtClean="0"/>
              <a:t> περιοχών  ο </a:t>
            </a:r>
            <a:r>
              <a:rPr lang="en-US" sz="2900" dirty="0" smtClean="0"/>
              <a:t>G</a:t>
            </a:r>
            <a:r>
              <a:rPr lang="el-GR" sz="2900" dirty="0" smtClean="0"/>
              <a:t>. </a:t>
            </a:r>
            <a:r>
              <a:rPr lang="en-US" sz="2900" dirty="0" smtClean="0"/>
              <a:t>Altenburg </a:t>
            </a:r>
            <a:r>
              <a:rPr lang="el-GR" sz="2900" dirty="0" smtClean="0"/>
              <a:t>προειδοποίησε το Βερολίνο ότι αν μια τέτοια μπροσούρα κυκλοφορούσε στην Αθήνα θα λειτουργούσε αρνητικά αφού η κατάσταση στην Ελλάδα ήταν ίδια με αυτή που έδειχναν για τη Σοβιετική Ένωση.</a:t>
            </a:r>
          </a:p>
          <a:p>
            <a:pPr>
              <a:buNone/>
            </a:pPr>
            <a:endParaRPr lang="el-GR" dirty="0"/>
          </a:p>
        </p:txBody>
      </p:sp>
      <p:pic>
        <p:nvPicPr>
          <p:cNvPr id="1026" name="Picture 2" descr="C:\Users\α\Desktop\GUTHER ALTENBURG.jpg"/>
          <p:cNvPicPr>
            <a:picLocks noGrp="1" noChangeAspect="1" noChangeArrowheads="1"/>
          </p:cNvPicPr>
          <p:nvPr>
            <p:ph sz="quarter" idx="4"/>
          </p:nvPr>
        </p:nvPicPr>
        <p:blipFill>
          <a:blip r:embed="rId2" cstate="print"/>
          <a:srcRect/>
          <a:stretch>
            <a:fillRect/>
          </a:stretch>
        </p:blipFill>
        <p:spPr bwMode="auto">
          <a:xfrm>
            <a:off x="6000760" y="3099435"/>
            <a:ext cx="2143140" cy="2687019"/>
          </a:xfrm>
          <a:prstGeom prst="rect">
            <a:avLst/>
          </a:prstGeo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704088"/>
            <a:ext cx="8229600" cy="938962"/>
          </a:xfrm>
        </p:spPr>
        <p:txBody>
          <a:bodyPr>
            <a:normAutofit/>
          </a:bodyPr>
          <a:lstStyle/>
          <a:p>
            <a:pPr algn="ctr"/>
            <a:r>
              <a:rPr lang="el-GR" sz="2400" b="1" dirty="0" smtClean="0">
                <a:solidFill>
                  <a:srgbClr val="FF0000"/>
                </a:solidFill>
              </a:rPr>
              <a:t>Οι υπάλληλοι πωλούν τις περιουσίες τους στους μαυραγορίτες  για λίγα τρόφιμα</a:t>
            </a:r>
            <a:endParaRPr lang="el-GR" sz="2400" b="1" dirty="0">
              <a:solidFill>
                <a:srgbClr val="FF0000"/>
              </a:solidFill>
            </a:endParaRPr>
          </a:p>
        </p:txBody>
      </p:sp>
      <p:sp>
        <p:nvSpPr>
          <p:cNvPr id="3" name="2 - Θέση περιεχομένου"/>
          <p:cNvSpPr>
            <a:spLocks noGrp="1"/>
          </p:cNvSpPr>
          <p:nvPr>
            <p:ph idx="1"/>
          </p:nvPr>
        </p:nvSpPr>
        <p:spPr/>
        <p:txBody>
          <a:bodyPr>
            <a:normAutofit lnSpcReduction="10000"/>
          </a:bodyPr>
          <a:lstStyle/>
          <a:p>
            <a:r>
              <a:rPr lang="el-GR" dirty="0" smtClean="0"/>
              <a:t>Εκείνοι που υπέφεραν περισσότερο από την πείνα ήταν οι υπάλληλοι και οι εργάτες που με το μισθό ή το μεροκάματο δεν μπορούσαν να εξασφαλίσουν την απόκτηση των απαραιτήτων για την επιβίωση αγαθών.</a:t>
            </a:r>
          </a:p>
          <a:p>
            <a:r>
              <a:rPr lang="el-GR" dirty="0" smtClean="0"/>
              <a:t>Πάνω σε αυτή την έλλειψη αγαθών δημιουργήθηκε η  </a:t>
            </a:r>
            <a:r>
              <a:rPr lang="el-GR" i="1" dirty="0" smtClean="0"/>
              <a:t>μαύρη αγορά </a:t>
            </a:r>
            <a:r>
              <a:rPr lang="el-GR" dirty="0" smtClean="0"/>
              <a:t>και ο </a:t>
            </a:r>
            <a:r>
              <a:rPr lang="el-GR" i="1" dirty="0" err="1" smtClean="0"/>
              <a:t>μαυραγοριτισμός</a:t>
            </a:r>
            <a:r>
              <a:rPr lang="el-GR" i="1" dirty="0" smtClean="0"/>
              <a:t>. </a:t>
            </a:r>
            <a:r>
              <a:rPr lang="el-GR" dirty="0" smtClean="0"/>
              <a:t>Περιουσίες χάθηκαν προκειμένου να εξασφαλιστούν ελάχιστα τρόφιμα. Η ύπαρξη του κρατικού </a:t>
            </a:r>
            <a:r>
              <a:rPr lang="el-GR" i="1" dirty="0" smtClean="0"/>
              <a:t>δελτίου </a:t>
            </a:r>
            <a:r>
              <a:rPr lang="el-GR" dirty="0" smtClean="0"/>
              <a:t>αποδείχθηκε ανεπαρκής.</a:t>
            </a:r>
          </a:p>
          <a:p>
            <a:r>
              <a:rPr lang="el-GR" dirty="0" smtClean="0"/>
              <a:t>Μετά την απελευθέρωση απαίτησαν την επιστροφή των περιουσιών τους.</a:t>
            </a:r>
            <a:endParaRPr lang="el-GR"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704088"/>
            <a:ext cx="8229600" cy="581772"/>
          </a:xfrm>
        </p:spPr>
        <p:txBody>
          <a:bodyPr>
            <a:normAutofit/>
          </a:bodyPr>
          <a:lstStyle/>
          <a:p>
            <a:pPr algn="ctr"/>
            <a:r>
              <a:rPr lang="el-GR" sz="2000" b="1" dirty="0" smtClean="0">
                <a:solidFill>
                  <a:srgbClr val="FF0000"/>
                </a:solidFill>
              </a:rPr>
              <a:t>ΟΙ ΜΙΣΘΩΤΟΙ ΠΟΥΛΑΝΕ ΤΑ ΣΠΙΤΙΑ ΤΟΥΣ ΓΙΑ ΝΑ ΕΠΙΒΙΩΣΟΥΝ ΑΠΟ ΤΗΝ ΠΕΙΝΑ</a:t>
            </a:r>
            <a:endParaRPr lang="el-GR" sz="2000" b="1" dirty="0">
              <a:solidFill>
                <a:srgbClr val="FF0000"/>
              </a:solidFill>
            </a:endParaRPr>
          </a:p>
        </p:txBody>
      </p:sp>
      <p:sp>
        <p:nvSpPr>
          <p:cNvPr id="4" name="3 - Θέση περιεχομένου"/>
          <p:cNvSpPr>
            <a:spLocks noGrp="1"/>
          </p:cNvSpPr>
          <p:nvPr>
            <p:ph sz="half" idx="2"/>
          </p:nvPr>
        </p:nvSpPr>
        <p:spPr>
          <a:xfrm>
            <a:off x="3571868" y="1643050"/>
            <a:ext cx="5114932" cy="4711875"/>
          </a:xfrm>
        </p:spPr>
        <p:txBody>
          <a:bodyPr>
            <a:normAutofit lnSpcReduction="10000"/>
          </a:bodyPr>
          <a:lstStyle/>
          <a:p>
            <a:pPr>
              <a:buNone/>
            </a:pPr>
            <a:r>
              <a:rPr lang="el-GR" sz="2300" dirty="0" smtClean="0"/>
              <a:t>Την περίοδο της κατοχής οι μισθωτοί αναγκάζονται να πουλήσουν τα σπίτια τους στους μαυραγορίτες για λίγους τενεκέδες λάδι ή μερικά σακιά αλεύρι.</a:t>
            </a:r>
          </a:p>
          <a:p>
            <a:pPr>
              <a:buNone/>
            </a:pPr>
            <a:endParaRPr lang="el-GR" sz="2300" dirty="0" smtClean="0"/>
          </a:p>
          <a:p>
            <a:pPr>
              <a:buNone/>
            </a:pPr>
            <a:r>
              <a:rPr lang="el-GR" sz="2300" dirty="0" smtClean="0"/>
              <a:t>Μετά την απελευθέρωση τέθηκε ζήτημα επιστροφής των περιουσιών και μόλις το 1949 δόθηκε η δυνατότητα να απευθυνθεί ο πωλητής στα δικαστήρια. Η δικαστική διαδικασία ολοκληρώθηκε τον Ιούνιο του 1951 με πολλές περιπέτειες και εξωδικαστικούς συμβιβασμούς.</a:t>
            </a:r>
          </a:p>
          <a:p>
            <a:pPr>
              <a:buNone/>
            </a:pPr>
            <a:endParaRPr lang="el-GR" dirty="0"/>
          </a:p>
        </p:txBody>
      </p:sp>
      <p:pic>
        <p:nvPicPr>
          <p:cNvPr id="1026" name="Picture 2" descr="C:\Users\α\Desktop\φ1.jpg"/>
          <p:cNvPicPr>
            <a:picLocks noGrp="1" noChangeAspect="1" noChangeArrowheads="1"/>
          </p:cNvPicPr>
          <p:nvPr>
            <p:ph sz="half" idx="1"/>
          </p:nvPr>
        </p:nvPicPr>
        <p:blipFill>
          <a:blip r:embed="rId2" cstate="print"/>
          <a:srcRect/>
          <a:stretch>
            <a:fillRect/>
          </a:stretch>
        </p:blipFill>
        <p:spPr bwMode="auto">
          <a:xfrm>
            <a:off x="393019" y="1643050"/>
            <a:ext cx="3107411" cy="4643470"/>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704088"/>
            <a:ext cx="8229600" cy="653210"/>
          </a:xfrm>
        </p:spPr>
        <p:txBody>
          <a:bodyPr>
            <a:normAutofit fontScale="90000"/>
          </a:bodyPr>
          <a:lstStyle/>
          <a:p>
            <a:pPr algn="ctr"/>
            <a:r>
              <a:rPr lang="el-GR" sz="2400" b="1" dirty="0" smtClean="0">
                <a:solidFill>
                  <a:srgbClr val="FF0000"/>
                </a:solidFill>
              </a:rPr>
              <a:t>ΤΑ ΕΛΕΓΧΟΜΕΝΑ ΑΠΟ ΤΙΣ ΚΑΤΟΧΙΚΕΣ ΚΥΒΕΡΝΗΣΕΙΣ ΔΙΑΝΟΜΕΣ ΣΥΣΣΙΤΙΩΝ ΔΕ ΛΥΝΟΥΝ ΤΟ ΠΡΟΒΛΗΜΑ</a:t>
            </a:r>
            <a:endParaRPr lang="el-GR" sz="2400" b="1" dirty="0">
              <a:solidFill>
                <a:srgbClr val="FF0000"/>
              </a:solidFill>
            </a:endParaRPr>
          </a:p>
        </p:txBody>
      </p:sp>
      <p:sp>
        <p:nvSpPr>
          <p:cNvPr id="3" name="2 - Θέση κειμένου"/>
          <p:cNvSpPr>
            <a:spLocks noGrp="1"/>
          </p:cNvSpPr>
          <p:nvPr>
            <p:ph type="body" idx="1"/>
          </p:nvPr>
        </p:nvSpPr>
        <p:spPr>
          <a:xfrm>
            <a:off x="457200" y="1500174"/>
            <a:ext cx="4040188" cy="785818"/>
          </a:xfrm>
        </p:spPr>
        <p:txBody>
          <a:bodyPr/>
          <a:lstStyle/>
          <a:p>
            <a:pPr algn="ctr"/>
            <a:r>
              <a:rPr lang="el-GR" sz="1800" dirty="0" smtClean="0">
                <a:solidFill>
                  <a:srgbClr val="00B050"/>
                </a:solidFill>
              </a:rPr>
              <a:t>Διανομή συσσιτίου στην Αθήνα </a:t>
            </a:r>
            <a:r>
              <a:rPr lang="el-GR" sz="1400" dirty="0" smtClean="0">
                <a:solidFill>
                  <a:srgbClr val="00B050"/>
                </a:solidFill>
              </a:rPr>
              <a:t>Αρχείο </a:t>
            </a:r>
            <a:r>
              <a:rPr lang="el-GR" sz="1400" dirty="0" smtClean="0">
                <a:solidFill>
                  <a:schemeClr val="tx1"/>
                </a:solidFill>
              </a:rPr>
              <a:t>(</a:t>
            </a:r>
            <a:r>
              <a:rPr lang="el-GR" sz="1400" b="0" i="1" dirty="0" smtClean="0">
                <a:solidFill>
                  <a:schemeClr val="tx1"/>
                </a:solidFill>
              </a:rPr>
              <a:t>ΕΡΤ – Πέτρος </a:t>
            </a:r>
            <a:r>
              <a:rPr lang="el-GR" sz="1400" b="0" i="1" dirty="0" err="1" smtClean="0">
                <a:solidFill>
                  <a:schemeClr val="tx1"/>
                </a:solidFill>
              </a:rPr>
              <a:t>Πουλίδης</a:t>
            </a:r>
            <a:r>
              <a:rPr lang="el-GR" sz="1400" b="0" i="1" dirty="0" smtClean="0">
                <a:solidFill>
                  <a:schemeClr val="tx1"/>
                </a:solidFill>
              </a:rPr>
              <a:t>)</a:t>
            </a:r>
          </a:p>
          <a:p>
            <a:endParaRPr lang="el-GR" sz="1800" dirty="0"/>
          </a:p>
        </p:txBody>
      </p:sp>
      <p:sp>
        <p:nvSpPr>
          <p:cNvPr id="4" name="3 - Θέση κειμένου"/>
          <p:cNvSpPr>
            <a:spLocks noGrp="1"/>
          </p:cNvSpPr>
          <p:nvPr>
            <p:ph type="body" sz="half" idx="3"/>
          </p:nvPr>
        </p:nvSpPr>
        <p:spPr>
          <a:xfrm>
            <a:off x="4645025" y="1500174"/>
            <a:ext cx="4041775" cy="1285883"/>
          </a:xfrm>
        </p:spPr>
        <p:txBody>
          <a:bodyPr>
            <a:normAutofit fontScale="85000" lnSpcReduction="10000"/>
          </a:bodyPr>
          <a:lstStyle/>
          <a:p>
            <a:pPr algn="ctr"/>
            <a:r>
              <a:rPr lang="el-GR" sz="1800" b="0" dirty="0" smtClean="0">
                <a:solidFill>
                  <a:schemeClr val="tx1"/>
                </a:solidFill>
              </a:rPr>
              <a:t>Δημοσθένης Βουτυράς</a:t>
            </a:r>
          </a:p>
          <a:p>
            <a:pPr algn="ctr"/>
            <a:r>
              <a:rPr lang="el-GR" sz="1800" b="0" dirty="0" smtClean="0">
                <a:solidFill>
                  <a:schemeClr val="tx1"/>
                </a:solidFill>
              </a:rPr>
              <a:t>Συγγραφέας</a:t>
            </a:r>
          </a:p>
          <a:p>
            <a:pPr algn="ctr"/>
            <a:r>
              <a:rPr lang="el-GR" sz="1800" b="0" dirty="0" smtClean="0">
                <a:solidFill>
                  <a:schemeClr val="tx1"/>
                </a:solidFill>
              </a:rPr>
              <a:t>(Συμπαθούσε τον κομμουνισμό &amp; τον σοσιαλισμό έμεινε όμως ανένταχτος</a:t>
            </a:r>
            <a:r>
              <a:rPr lang="el-GR" sz="1800" b="0" dirty="0" smtClean="0"/>
              <a:t>)</a:t>
            </a:r>
          </a:p>
          <a:p>
            <a:r>
              <a:rPr lang="el-GR" sz="1800" b="0" dirty="0" smtClean="0">
                <a:solidFill>
                  <a:schemeClr val="tx1"/>
                </a:solidFill>
              </a:rPr>
              <a:t>Γράφει </a:t>
            </a:r>
            <a:r>
              <a:rPr lang="el-GR" sz="1800" b="0" smtClean="0">
                <a:solidFill>
                  <a:schemeClr val="tx1"/>
                </a:solidFill>
              </a:rPr>
              <a:t>για τον </a:t>
            </a:r>
            <a:r>
              <a:rPr lang="el-GR" sz="1800" b="0" dirty="0" smtClean="0">
                <a:solidFill>
                  <a:schemeClr val="tx1"/>
                </a:solidFill>
              </a:rPr>
              <a:t>λιμό στο ιδιόχειρο σημείωμά του</a:t>
            </a:r>
            <a:r>
              <a:rPr lang="el-GR" sz="1800" b="0" dirty="0" smtClean="0"/>
              <a:t>:</a:t>
            </a:r>
            <a:endParaRPr lang="el-GR" sz="1800" b="0" dirty="0"/>
          </a:p>
        </p:txBody>
      </p:sp>
      <p:sp>
        <p:nvSpPr>
          <p:cNvPr id="6" name="5 - Θέση περιεχομένου"/>
          <p:cNvSpPr>
            <a:spLocks noGrp="1"/>
          </p:cNvSpPr>
          <p:nvPr>
            <p:ph sz="quarter" idx="4"/>
          </p:nvPr>
        </p:nvSpPr>
        <p:spPr>
          <a:xfrm>
            <a:off x="4645025" y="2857496"/>
            <a:ext cx="4041775" cy="3714776"/>
          </a:xfrm>
        </p:spPr>
        <p:txBody>
          <a:bodyPr>
            <a:normAutofit/>
          </a:bodyPr>
          <a:lstStyle/>
          <a:p>
            <a:pPr>
              <a:buNone/>
            </a:pPr>
            <a:r>
              <a:rPr lang="el-GR" sz="1800" dirty="0" smtClean="0"/>
              <a:t>«Μέρες απαίσιες. Άνθρωποι πέφτουν στο δρόμο, άνθρωποι πεθαίνουν στα σπίτια και μένουν μέρες εκεί. Σα να ‘πεσε χολέρα, πανούκλα κι όλες οι αρρώστιες που δέρνουν την ανθρωπότητα, να ‘πεσαν στο μέρος αυτό. Σωρηδόν κατεβαίνει ο λαός των Αθηνών και του Πειραιώς στον </a:t>
            </a:r>
            <a:r>
              <a:rPr lang="el-GR" sz="1800" dirty="0" err="1" smtClean="0"/>
              <a:t>Άδη</a:t>
            </a:r>
            <a:r>
              <a:rPr lang="el-GR" sz="1800" dirty="0" smtClean="0"/>
              <a:t>. Γέμισαν τα νεκροταφεία. Δεν μπόρεσαν να τους θάψουν οι νεκροθάφτες. Και σκάβουν λάκκους μεγαλύτερους και τους ρίχνουν μέσα».</a:t>
            </a:r>
            <a:endParaRPr lang="el-GR" sz="1800" dirty="0"/>
          </a:p>
        </p:txBody>
      </p:sp>
      <p:pic>
        <p:nvPicPr>
          <p:cNvPr id="1026" name="Picture 2" descr="C:\Users\α\Desktop\1_2_3_ERT-SYSSITIO-e1444202843524.jpg"/>
          <p:cNvPicPr>
            <a:picLocks noGrp="1" noChangeAspect="1" noChangeArrowheads="1"/>
          </p:cNvPicPr>
          <p:nvPr>
            <p:ph sz="quarter" idx="2"/>
          </p:nvPr>
        </p:nvPicPr>
        <p:blipFill>
          <a:blip r:embed="rId2" cstate="print"/>
          <a:srcRect/>
          <a:stretch>
            <a:fillRect/>
          </a:stretch>
        </p:blipFill>
        <p:spPr bwMode="auto">
          <a:xfrm>
            <a:off x="428596" y="2357430"/>
            <a:ext cx="4040188" cy="3090744"/>
          </a:xfrm>
          <a:prstGeom prst="rect">
            <a:avLst/>
          </a:prstGeom>
          <a:noFill/>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57158" y="704088"/>
            <a:ext cx="8429684" cy="1143000"/>
          </a:xfrm>
        </p:spPr>
        <p:txBody>
          <a:bodyPr>
            <a:normAutofit/>
          </a:bodyPr>
          <a:lstStyle/>
          <a:p>
            <a:pPr algn="ctr"/>
            <a:r>
              <a:rPr lang="el-GR" sz="2400" b="1" dirty="0" smtClean="0">
                <a:solidFill>
                  <a:srgbClr val="FF0000"/>
                </a:solidFill>
              </a:rPr>
              <a:t>Οι υπαλληλικές οργανώσεις απαιτούν από την κατοχική κυβέρνηση και τους κατακτητές να οργανώσουν προμηθευτικούς καταναλωτικούς συνεταιρισμούς για να επιβιώσουν τα μέλη τους</a:t>
            </a:r>
            <a:endParaRPr lang="el-GR" sz="2400" b="1" dirty="0">
              <a:solidFill>
                <a:srgbClr val="FF0000"/>
              </a:solidFill>
            </a:endParaRPr>
          </a:p>
        </p:txBody>
      </p:sp>
      <p:sp>
        <p:nvSpPr>
          <p:cNvPr id="3" name="2 - Θέση περιεχομένου"/>
          <p:cNvSpPr>
            <a:spLocks noGrp="1"/>
          </p:cNvSpPr>
          <p:nvPr>
            <p:ph idx="1"/>
          </p:nvPr>
        </p:nvSpPr>
        <p:spPr/>
        <p:txBody>
          <a:bodyPr/>
          <a:lstStyle/>
          <a:p>
            <a:pPr>
              <a:buNone/>
            </a:pPr>
            <a:endParaRPr lang="el-GR" dirty="0" smtClean="0"/>
          </a:p>
          <a:p>
            <a:pPr algn="ctr">
              <a:buNone/>
            </a:pPr>
            <a:r>
              <a:rPr lang="el-GR" dirty="0" smtClean="0"/>
              <a:t>Μπροστά σε αυτή την κατάσταση οι υπάλληλοι, το καλοκαίρι του 1941, ζητάνε από την κατοχική κυβέρνηση το δικαίωμα να οργανώσουν προμηθευτικούς καταναλωτικούς συνεταιρισμούς με στόχο την προμήθεια τροφίμων κάτι που με δυσκολία αποδέχτηκε στις αρχές του Σεπτεμβρίου του 1941 η κατοχική κυβέρνηση</a:t>
            </a:r>
          </a:p>
          <a:p>
            <a:pPr>
              <a:buNone/>
            </a:pPr>
            <a:r>
              <a:rPr lang="el-GR" dirty="0" smtClean="0"/>
              <a:t>Δημιούργησαν την </a:t>
            </a:r>
            <a:r>
              <a:rPr lang="el-GR" sz="2000" b="1" i="1" dirty="0" smtClean="0"/>
              <a:t>Ένωση Καταναλωτικών Συνεταιρισμών Δημοσίων Υπαλλήλων</a:t>
            </a:r>
            <a:endParaRPr lang="el-GR" sz="2000" b="1"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pPr algn="ctr"/>
            <a:r>
              <a:rPr lang="el-GR" sz="2800" b="1" dirty="0" smtClean="0">
                <a:solidFill>
                  <a:srgbClr val="FF0000"/>
                </a:solidFill>
              </a:rPr>
              <a:t>Οι υπαλληλικές οργανώσεις απαιτούν την προμήθεια τροφίμων και αργότερα απαιτούν να πληρώνονται και με τρόφιμα</a:t>
            </a:r>
            <a:endParaRPr lang="el-GR" sz="2800" b="1" dirty="0">
              <a:solidFill>
                <a:srgbClr val="FF0000"/>
              </a:solidFill>
            </a:endParaRPr>
          </a:p>
        </p:txBody>
      </p:sp>
      <p:sp>
        <p:nvSpPr>
          <p:cNvPr id="3" name="2 - Θέση περιεχομένου"/>
          <p:cNvSpPr>
            <a:spLocks noGrp="1"/>
          </p:cNvSpPr>
          <p:nvPr>
            <p:ph idx="1"/>
          </p:nvPr>
        </p:nvSpPr>
        <p:spPr/>
        <p:txBody>
          <a:bodyPr/>
          <a:lstStyle/>
          <a:p>
            <a:pPr>
              <a:buNone/>
            </a:pPr>
            <a:endParaRPr lang="el-GR" dirty="0" smtClean="0"/>
          </a:p>
          <a:p>
            <a:pPr algn="just">
              <a:buNone/>
            </a:pPr>
            <a:r>
              <a:rPr lang="el-GR" dirty="0" smtClean="0"/>
              <a:t>Από εδώ και πέρα το αίτημα των υπαλληλικών οργανώσεων προς την κατοχική κυβέρνηση και τους κατακτητές είναι η διεκδίκηση προϊόντων για την επιβίωση των μελών τους.</a:t>
            </a:r>
          </a:p>
          <a:p>
            <a:pPr>
              <a:buNone/>
            </a:pPr>
            <a:endParaRPr lang="el-GR" dirty="0" smtClean="0"/>
          </a:p>
          <a:p>
            <a:pPr algn="just">
              <a:buNone/>
            </a:pPr>
            <a:r>
              <a:rPr lang="el-GR" dirty="0" smtClean="0"/>
              <a:t>Όταν η προμήθεια τροφίμων γίνεται ακόμη πιο δύσκολη απαιτούν να πληρώνονται και με τρόφιμα.</a:t>
            </a:r>
            <a:endParaRPr lang="el-GR"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pPr algn="ctr"/>
            <a:r>
              <a:rPr lang="el-GR" sz="2000" b="1" dirty="0" smtClean="0">
                <a:solidFill>
                  <a:srgbClr val="FF0000"/>
                </a:solidFill>
              </a:rPr>
              <a:t>16 Ιουνίου 1942</a:t>
            </a:r>
            <a:br>
              <a:rPr lang="el-GR" sz="2000" b="1" dirty="0" smtClean="0">
                <a:solidFill>
                  <a:srgbClr val="FF0000"/>
                </a:solidFill>
              </a:rPr>
            </a:br>
            <a:r>
              <a:rPr lang="el-GR" sz="2000" b="1" dirty="0" smtClean="0">
                <a:solidFill>
                  <a:srgbClr val="FF0000"/>
                </a:solidFill>
              </a:rPr>
              <a:t>Οι υπαλληλικές οργανώσεις αρχίζουν διαδηλώσεις για την εξασφάλιση τροφίμων</a:t>
            </a:r>
            <a:endParaRPr lang="el-GR" sz="2000" b="1" dirty="0">
              <a:solidFill>
                <a:srgbClr val="FF0000"/>
              </a:solidFill>
            </a:endParaRPr>
          </a:p>
        </p:txBody>
      </p:sp>
      <p:sp>
        <p:nvSpPr>
          <p:cNvPr id="3" name="2 - Θέση περιεχομένου"/>
          <p:cNvSpPr>
            <a:spLocks noGrp="1"/>
          </p:cNvSpPr>
          <p:nvPr>
            <p:ph idx="1"/>
          </p:nvPr>
        </p:nvSpPr>
        <p:spPr/>
        <p:txBody>
          <a:bodyPr>
            <a:normAutofit fontScale="92500"/>
          </a:bodyPr>
          <a:lstStyle/>
          <a:p>
            <a:pPr>
              <a:buNone/>
            </a:pPr>
            <a:r>
              <a:rPr lang="el-GR" dirty="0" smtClean="0"/>
              <a:t>Στις 16 Ιουνίου 1942 πραγματοποιείται μεγάλη διαδήλωση στην Αθήνα μισθωτών με κύριο αίτημα να δοθούν στους συνεταιρισμούς των υπαλλήλων 500 τόνοι πλιγουριού.</a:t>
            </a:r>
          </a:p>
          <a:p>
            <a:pPr>
              <a:buNone/>
            </a:pPr>
            <a:endParaRPr lang="el-GR" dirty="0" smtClean="0"/>
          </a:p>
          <a:p>
            <a:pPr>
              <a:buNone/>
            </a:pPr>
            <a:r>
              <a:rPr lang="el-GR" dirty="0" smtClean="0"/>
              <a:t>Στις 16 Ιουλίου 1942 νέα διαδήλωση στο Σύνταγμα με τα ίδια αιτήματα. Η αστυνομία συγκρούεται με τους διαδηλωτές.</a:t>
            </a:r>
          </a:p>
          <a:p>
            <a:pPr>
              <a:buNone/>
            </a:pPr>
            <a:endParaRPr lang="el-GR" dirty="0" smtClean="0"/>
          </a:p>
          <a:p>
            <a:pPr>
              <a:buNone/>
            </a:pPr>
            <a:r>
              <a:rPr lang="el-GR" dirty="0" smtClean="0"/>
              <a:t>Οι κινητοποιήσεις συνεχίζονται και τις επόμενες μέρες και τελικά η κατοχική κυβέρνηση αναγκάζεται να νομοθετήσει να πληρώνονται οι εργάτες και με τρόφιμα.</a:t>
            </a:r>
            <a:endParaRPr lang="el-GR"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685800" y="514352"/>
            <a:ext cx="7958166" cy="842946"/>
          </a:xfrm>
        </p:spPr>
        <p:txBody>
          <a:bodyPr/>
          <a:lstStyle/>
          <a:p>
            <a:pPr algn="ctr"/>
            <a:r>
              <a:rPr lang="el-GR" sz="2400" b="1" dirty="0" smtClean="0">
                <a:solidFill>
                  <a:srgbClr val="FF0000"/>
                </a:solidFill>
              </a:rPr>
              <a:t>Οι συνεταιρισμοί και τα συσσίτια σώζουν πολλούς υπαλλήλους από τον λιμό</a:t>
            </a:r>
            <a:endParaRPr lang="el-GR" sz="2400" b="1" dirty="0">
              <a:solidFill>
                <a:srgbClr val="FF0000"/>
              </a:solidFill>
            </a:endParaRPr>
          </a:p>
        </p:txBody>
      </p:sp>
      <p:sp>
        <p:nvSpPr>
          <p:cNvPr id="3" name="2 - Θέση κειμένου"/>
          <p:cNvSpPr>
            <a:spLocks noGrp="1"/>
          </p:cNvSpPr>
          <p:nvPr>
            <p:ph type="body" idx="2"/>
          </p:nvPr>
        </p:nvSpPr>
        <p:spPr>
          <a:xfrm>
            <a:off x="685800" y="1676400"/>
            <a:ext cx="4529142" cy="4572000"/>
          </a:xfrm>
        </p:spPr>
        <p:txBody>
          <a:bodyPr>
            <a:normAutofit/>
          </a:bodyPr>
          <a:lstStyle/>
          <a:p>
            <a:r>
              <a:rPr lang="el-GR" sz="2800" dirty="0" smtClean="0"/>
              <a:t>Ο Κώστας Νικολακόπουλος που καταδικάστηκε σε ισόβια δεσμά στην πρώτη δίκη του Μπελογιάννη στην απολογία του στο έκτακτο στρατοδικείο αναφέρει ότι η μεγαλύτερη επιτυχία στην επιβίωση του λαού την περίοδο της κατοχής ήταν οι συνεταιρισμοί και τα συσσίτια</a:t>
            </a:r>
            <a:endParaRPr lang="el-GR" sz="2800" dirty="0"/>
          </a:p>
        </p:txBody>
      </p:sp>
      <p:pic>
        <p:nvPicPr>
          <p:cNvPr id="5" name="Picture 4" descr="C:\Users\α\Desktop\ΝΙΚΟΛΑΚΟΠΟΥΛΟΣ.jpg"/>
          <p:cNvPicPr>
            <a:picLocks noGrp="1" noChangeAspect="1" noChangeArrowheads="1"/>
          </p:cNvPicPr>
          <p:nvPr>
            <p:ph sz="half" idx="1"/>
          </p:nvPr>
        </p:nvPicPr>
        <p:blipFill>
          <a:blip r:embed="rId2" cstate="print"/>
          <a:srcRect/>
          <a:stretch>
            <a:fillRect/>
          </a:stretch>
        </p:blipFill>
        <p:spPr bwMode="auto">
          <a:xfrm>
            <a:off x="5527557" y="1676400"/>
            <a:ext cx="3044971" cy="4572000"/>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28596" y="357166"/>
            <a:ext cx="8229600" cy="2357454"/>
          </a:xfrm>
        </p:spPr>
        <p:txBody>
          <a:bodyPr>
            <a:noAutofit/>
          </a:bodyPr>
          <a:lstStyle/>
          <a:p>
            <a:r>
              <a:rPr lang="el-GR" sz="2000" dirty="0" smtClean="0"/>
              <a:t>Στα περισσότερα κράτη της Ευρώπης οι εργατικές και υπαλληλικές οργανώσεις προϋπήρξαν των κομμάτων.  Τα κόμματα ήταν μετεξέλιξη ή προέκταση των εργατικών και υπαλληλικών συνδικάτων.</a:t>
            </a:r>
            <a:br>
              <a:rPr lang="el-GR" sz="2000" dirty="0" smtClean="0"/>
            </a:br>
            <a:r>
              <a:rPr lang="el-GR" sz="2000" dirty="0" smtClean="0"/>
              <a:t/>
            </a:r>
            <a:br>
              <a:rPr lang="el-GR" sz="2000" dirty="0" smtClean="0"/>
            </a:br>
            <a:r>
              <a:rPr lang="el-GR" sz="2000" dirty="0" smtClean="0"/>
              <a:t>Στην Ελλάδα έγινε το αντίθετο. Μετά την απελευθέρωση ιδρύθηκαν τα κόμματα τα οποία δεν ήθελαν «πάνω από το κεφάλι τους» συνδικαλιστική δράση </a:t>
            </a:r>
            <a:r>
              <a:rPr lang="el-GR" sz="2000" dirty="0" err="1" smtClean="0"/>
              <a:t>γι΄</a:t>
            </a:r>
            <a:r>
              <a:rPr lang="el-GR" sz="2000" dirty="0" smtClean="0"/>
              <a:t> αυτό το 1834 δημοσίευσαν ποινικό  νόμο κατά των αθέμιτων ενώσεων προσώπων </a:t>
            </a:r>
            <a:endParaRPr lang="el-GR" sz="2000" dirty="0"/>
          </a:p>
        </p:txBody>
      </p:sp>
      <p:sp>
        <p:nvSpPr>
          <p:cNvPr id="3" name="2 - Θέση κειμένου"/>
          <p:cNvSpPr>
            <a:spLocks noGrp="1"/>
          </p:cNvSpPr>
          <p:nvPr>
            <p:ph type="body" idx="1"/>
          </p:nvPr>
        </p:nvSpPr>
        <p:spPr>
          <a:xfrm>
            <a:off x="457200" y="2928934"/>
            <a:ext cx="4040188" cy="500066"/>
          </a:xfrm>
        </p:spPr>
        <p:txBody>
          <a:bodyPr/>
          <a:lstStyle/>
          <a:p>
            <a:r>
              <a:rPr lang="el-GR" sz="1400" dirty="0" smtClean="0">
                <a:solidFill>
                  <a:srgbClr val="00B050"/>
                </a:solidFill>
              </a:rPr>
              <a:t>Ο ποινικός νόμος στο αρ. 3 παράρτημα της εφημερίδας της κυβερνήσεως του 1934</a:t>
            </a:r>
            <a:endParaRPr lang="el-GR" sz="1400" dirty="0">
              <a:solidFill>
                <a:srgbClr val="00B050"/>
              </a:solidFill>
            </a:endParaRPr>
          </a:p>
        </p:txBody>
      </p:sp>
      <p:sp>
        <p:nvSpPr>
          <p:cNvPr id="4" name="3 - Θέση κειμένου"/>
          <p:cNvSpPr>
            <a:spLocks noGrp="1"/>
          </p:cNvSpPr>
          <p:nvPr>
            <p:ph type="body" sz="half" idx="3"/>
          </p:nvPr>
        </p:nvSpPr>
        <p:spPr>
          <a:xfrm>
            <a:off x="5286380" y="2786058"/>
            <a:ext cx="3400420" cy="571504"/>
          </a:xfrm>
        </p:spPr>
        <p:txBody>
          <a:bodyPr>
            <a:normAutofit/>
          </a:bodyPr>
          <a:lstStyle/>
          <a:p>
            <a:r>
              <a:rPr lang="el-GR" sz="1400" dirty="0" smtClean="0">
                <a:solidFill>
                  <a:srgbClr val="00B050"/>
                </a:solidFill>
              </a:rPr>
              <a:t>Για τις ενώσεις προσώπων αναφέρει</a:t>
            </a:r>
            <a:endParaRPr lang="el-GR" sz="1400" dirty="0">
              <a:solidFill>
                <a:srgbClr val="00B050"/>
              </a:solidFill>
            </a:endParaRPr>
          </a:p>
        </p:txBody>
      </p:sp>
      <p:sp>
        <p:nvSpPr>
          <p:cNvPr id="6" name="5 - Θέση περιεχομένου"/>
          <p:cNvSpPr>
            <a:spLocks noGrp="1"/>
          </p:cNvSpPr>
          <p:nvPr>
            <p:ph sz="quarter" idx="4"/>
          </p:nvPr>
        </p:nvSpPr>
        <p:spPr>
          <a:xfrm>
            <a:off x="4143372" y="3357562"/>
            <a:ext cx="4543428" cy="3002758"/>
          </a:xfrm>
        </p:spPr>
        <p:txBody>
          <a:bodyPr>
            <a:normAutofit lnSpcReduction="10000"/>
          </a:bodyPr>
          <a:lstStyle/>
          <a:p>
            <a:pPr algn="just">
              <a:buNone/>
            </a:pPr>
            <a:r>
              <a:rPr lang="el-GR" sz="1800" dirty="0" smtClean="0"/>
              <a:t>«Οι κυβερνητικές αρχές είχαν το δικαίωμα να παρακολουθούν τη λειτουργία των ενώσεων προσώπων και να παραπέμπουν τους παραβάτες στα ποινικά δικαστήρια, αυτά δε </a:t>
            </a:r>
            <a:r>
              <a:rPr lang="el-GR" sz="1800" dirty="0" err="1" smtClean="0"/>
              <a:t>εδικαιούτο</a:t>
            </a:r>
            <a:r>
              <a:rPr lang="el-GR" sz="1800" dirty="0" smtClean="0"/>
              <a:t> να διαλύσουν τις αθέμιτες ενώσεις προσώπων, να διατάξουν τη δήμευση της περιουσίας τους και να επιβάλουν ποινές στα διοικητικά όργανά τους, στα μέλη τους και σε άλλα πρόσωπα που τις εξυπηρετούσαν με ορισμένους τρόπους».</a:t>
            </a:r>
            <a:endParaRPr lang="el-GR" sz="1800" dirty="0"/>
          </a:p>
        </p:txBody>
      </p:sp>
      <p:pic>
        <p:nvPicPr>
          <p:cNvPr id="1026" name="Picture 2" descr="C:\Users\α\Desktop\ΑΠΑΓΟΡΕΥΤΙΚΟΣ ΝΟΜΟΣ.jpg"/>
          <p:cNvPicPr>
            <a:picLocks noGrp="1" noChangeAspect="1" noChangeArrowheads="1"/>
          </p:cNvPicPr>
          <p:nvPr>
            <p:ph sz="quarter" idx="2"/>
          </p:nvPr>
        </p:nvPicPr>
        <p:blipFill>
          <a:blip r:embed="rId2" cstate="print"/>
          <a:srcRect/>
          <a:stretch>
            <a:fillRect/>
          </a:stretch>
        </p:blipFill>
        <p:spPr bwMode="auto">
          <a:xfrm>
            <a:off x="857224" y="3500438"/>
            <a:ext cx="2720211" cy="2860675"/>
          </a:xfrm>
          <a:prstGeom prst="rect">
            <a:avLst/>
          </a:prstGeom>
          <a:noFill/>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500042"/>
            <a:ext cx="8229600" cy="1000132"/>
          </a:xfrm>
        </p:spPr>
        <p:txBody>
          <a:bodyPr>
            <a:normAutofit/>
          </a:bodyPr>
          <a:lstStyle/>
          <a:p>
            <a:pPr algn="ctr"/>
            <a:r>
              <a:rPr lang="el-GR" sz="2800" b="1" dirty="0" smtClean="0">
                <a:solidFill>
                  <a:srgbClr val="FF0000"/>
                </a:solidFill>
              </a:rPr>
              <a:t>ΤΟ ΧΡΗΜΑ ΧΑΝΕΙ ΤΗΝ ΑΞΙΑ ΤΟΥ ΚΑΙ Η ΑΜΟΙΒΗ ΤΩΝ ΥΠΑΛΛΗΛΩΝ ΣΕ ΧΡΗΜΑ ΔΕΝ ΕΧΕΙ ΚΑΜΙΑ ΑΞΙΑ</a:t>
            </a:r>
            <a:endParaRPr lang="el-GR" sz="2800" b="1" dirty="0">
              <a:solidFill>
                <a:srgbClr val="FF0000"/>
              </a:solidFill>
            </a:endParaRPr>
          </a:p>
        </p:txBody>
      </p:sp>
      <p:sp>
        <p:nvSpPr>
          <p:cNvPr id="3" name="2 - Θέση κειμένου"/>
          <p:cNvSpPr>
            <a:spLocks noGrp="1"/>
          </p:cNvSpPr>
          <p:nvPr>
            <p:ph type="body" idx="1"/>
          </p:nvPr>
        </p:nvSpPr>
        <p:spPr/>
        <p:txBody>
          <a:bodyPr/>
          <a:lstStyle/>
          <a:p>
            <a:pPr algn="ctr"/>
            <a:r>
              <a:rPr lang="el-GR" sz="1200" dirty="0" smtClean="0">
                <a:solidFill>
                  <a:schemeClr val="tx1"/>
                </a:solidFill>
              </a:rPr>
              <a:t>Ιστορικό Αρχείο Εθνικής Τράπεζας</a:t>
            </a:r>
            <a:endParaRPr lang="el-GR" sz="1200" dirty="0">
              <a:solidFill>
                <a:schemeClr val="tx1"/>
              </a:solidFill>
            </a:endParaRPr>
          </a:p>
        </p:txBody>
      </p:sp>
      <p:sp>
        <p:nvSpPr>
          <p:cNvPr id="4" name="3 - Θέση κειμένου"/>
          <p:cNvSpPr>
            <a:spLocks noGrp="1"/>
          </p:cNvSpPr>
          <p:nvPr>
            <p:ph type="body" sz="half" idx="3"/>
          </p:nvPr>
        </p:nvSpPr>
        <p:spPr/>
        <p:txBody>
          <a:bodyPr>
            <a:normAutofit/>
          </a:bodyPr>
          <a:lstStyle/>
          <a:p>
            <a:pPr algn="ctr"/>
            <a:r>
              <a:rPr lang="el-GR" sz="1200" dirty="0" smtClean="0">
                <a:solidFill>
                  <a:schemeClr val="tx1"/>
                </a:solidFill>
              </a:rPr>
              <a:t>Ιστορικό Αρχείο Εθνικής Τράπεζας</a:t>
            </a:r>
            <a:endParaRPr lang="el-GR" sz="1200" dirty="0">
              <a:solidFill>
                <a:schemeClr val="tx1"/>
              </a:solidFill>
            </a:endParaRPr>
          </a:p>
        </p:txBody>
      </p:sp>
      <p:pic>
        <p:nvPicPr>
          <p:cNvPr id="1026" name="Picture 2" descr="C:\Users\α\Desktop\katoxiko_nomisma3[1].jpg"/>
          <p:cNvPicPr>
            <a:picLocks noGrp="1" noChangeAspect="1" noChangeArrowheads="1"/>
          </p:cNvPicPr>
          <p:nvPr>
            <p:ph sz="quarter" idx="2"/>
          </p:nvPr>
        </p:nvPicPr>
        <p:blipFill>
          <a:blip r:embed="rId2" cstate="print"/>
          <a:srcRect/>
          <a:stretch>
            <a:fillRect/>
          </a:stretch>
        </p:blipFill>
        <p:spPr bwMode="auto">
          <a:xfrm>
            <a:off x="457200" y="3084714"/>
            <a:ext cx="4040188" cy="2706285"/>
          </a:xfrm>
          <a:prstGeom prst="rect">
            <a:avLst/>
          </a:prstGeom>
          <a:noFill/>
        </p:spPr>
      </p:pic>
      <p:pic>
        <p:nvPicPr>
          <p:cNvPr id="1027" name="Picture 3" descr="C:\Users\α\Desktop\katoxiko_nomisma4_0[1].jpg"/>
          <p:cNvPicPr>
            <a:picLocks noGrp="1" noChangeAspect="1" noChangeArrowheads="1"/>
          </p:cNvPicPr>
          <p:nvPr>
            <p:ph sz="quarter" idx="4"/>
          </p:nvPr>
        </p:nvPicPr>
        <p:blipFill>
          <a:blip r:embed="rId3" cstate="print"/>
          <a:srcRect/>
          <a:stretch>
            <a:fillRect/>
          </a:stretch>
        </p:blipFill>
        <p:spPr bwMode="auto">
          <a:xfrm>
            <a:off x="4645025" y="3090598"/>
            <a:ext cx="4041775" cy="2694517"/>
          </a:xfrm>
          <a:prstGeom prst="rect">
            <a:avLst/>
          </a:prstGeom>
          <a:noFill/>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704088"/>
            <a:ext cx="8229600" cy="1510466"/>
          </a:xfrm>
        </p:spPr>
        <p:txBody>
          <a:bodyPr>
            <a:normAutofit fontScale="90000"/>
          </a:bodyPr>
          <a:lstStyle/>
          <a:p>
            <a:pPr algn="ctr"/>
            <a:r>
              <a:rPr lang="el-GR" sz="2400" dirty="0" smtClean="0">
                <a:solidFill>
                  <a:srgbClr val="FF0000"/>
                </a:solidFill>
              </a:rPr>
              <a:t>ΥΠΕΡΠΛΗΘΩΡΙΣΜΟΣ: Ο κόσμος ανταλλάσσει τα παλιά με νέα χαρτονομίσματα. Μεγάλα θύματα το υπερπληθωρισμού οι υπάλληλοι και οι εργάτες που δεν είχαν άλλο πόρο επιβίωσης εκτός του μισθού τους </a:t>
            </a:r>
            <a:br>
              <a:rPr lang="el-GR" sz="2400" dirty="0" smtClean="0">
                <a:solidFill>
                  <a:srgbClr val="FF0000"/>
                </a:solidFill>
              </a:rPr>
            </a:br>
            <a:r>
              <a:rPr lang="el-GR" sz="1800" dirty="0" smtClean="0">
                <a:solidFill>
                  <a:schemeClr val="tx1"/>
                </a:solidFill>
              </a:rPr>
              <a:t>Στη φωτογραφία πολίτες ανταλλάσσουν τα παλιά με νέα κατοχικά νομίσματα</a:t>
            </a:r>
            <a:endParaRPr lang="el-GR" sz="2400" dirty="0">
              <a:solidFill>
                <a:srgbClr val="FF0000"/>
              </a:solidFill>
            </a:endParaRPr>
          </a:p>
        </p:txBody>
      </p:sp>
      <p:pic>
        <p:nvPicPr>
          <p:cNvPr id="1026" name="Picture 2" descr="C:\Users\α\Desktop\yperplithorismos[1].jpg"/>
          <p:cNvPicPr>
            <a:picLocks noGrp="1" noChangeAspect="1" noChangeArrowheads="1"/>
          </p:cNvPicPr>
          <p:nvPr>
            <p:ph idx="1"/>
          </p:nvPr>
        </p:nvPicPr>
        <p:blipFill>
          <a:blip r:embed="rId2" cstate="print"/>
          <a:srcRect/>
          <a:stretch>
            <a:fillRect/>
          </a:stretch>
        </p:blipFill>
        <p:spPr bwMode="auto">
          <a:xfrm>
            <a:off x="1571604" y="2459816"/>
            <a:ext cx="5929354" cy="3952903"/>
          </a:xfrm>
          <a:prstGeom prst="rect">
            <a:avLst/>
          </a:prstGeom>
          <a:noFill/>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pPr algn="ctr"/>
            <a:r>
              <a:rPr lang="el-GR" sz="2400" b="1" dirty="0" smtClean="0">
                <a:solidFill>
                  <a:srgbClr val="FF0000"/>
                </a:solidFill>
              </a:rPr>
              <a:t>Η ΠΕΙΝΑ ΚΑΙ Ο ΛΙΜΟΣ ΧΤΥΠΗΣΕ ΙΔΙΑΙΤΕΡΑ ΤΟΥΣ ΜΙΣΘΩΤΟΥΣ ΠΟΥ ΔΕ ΔΙΕΘΕΤΑΝ ΑΛΛΟΥΣ ΠΟΡΟΥΣ ΕΚΤΟΣ ΑΠΟ ΤΗΝ ΑΜΟΙΒΗ ΤΟΥΣ</a:t>
            </a:r>
            <a:endParaRPr lang="el-GR" sz="2400" dirty="0"/>
          </a:p>
        </p:txBody>
      </p:sp>
      <p:pic>
        <p:nvPicPr>
          <p:cNvPr id="1026" name="Picture 2" descr="C:\Users\α\Desktop\48-17-638[1].jpg"/>
          <p:cNvPicPr>
            <a:picLocks noGrp="1" noChangeAspect="1" noChangeArrowheads="1"/>
          </p:cNvPicPr>
          <p:nvPr>
            <p:ph idx="1"/>
          </p:nvPr>
        </p:nvPicPr>
        <p:blipFill>
          <a:blip r:embed="rId2" cstate="print"/>
          <a:srcRect/>
          <a:stretch>
            <a:fillRect/>
          </a:stretch>
        </p:blipFill>
        <p:spPr bwMode="auto">
          <a:xfrm>
            <a:off x="1428729" y="1877233"/>
            <a:ext cx="6500858" cy="4623601"/>
          </a:xfrm>
          <a:prstGeom prst="rect">
            <a:avLst/>
          </a:prstGeom>
          <a:noFill/>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pPr algn="ctr"/>
            <a:r>
              <a:rPr lang="el-GR" sz="2400" b="1" dirty="0" smtClean="0">
                <a:solidFill>
                  <a:srgbClr val="FF0000"/>
                </a:solidFill>
              </a:rPr>
              <a:t>Η ΠΕΙΝΑ ΚΑΙ Ο ΛΙΜΟΣ ΧΤΥΠΗΣΕ ΙΔΙΑΙΤΕΡΑ ΤΟΥΣ ΜΙΣΘΩΤΟΥΣ ΠΟΥ ΔΕ ΔΙΕΘΕΤΑΝ ΑΛΛΟΥΣ ΠΟΡΟΥΣ ΕΚΤΟΣ ΑΠΟ ΤΗΝ ΑΜΟΙΒΗ ΤΟΥΣ</a:t>
            </a:r>
            <a:endParaRPr lang="el-GR" sz="2400" dirty="0"/>
          </a:p>
        </p:txBody>
      </p:sp>
      <p:pic>
        <p:nvPicPr>
          <p:cNvPr id="2050" name="Picture 2" descr="C:\Users\α\Desktop\48-22-638[1].jpg"/>
          <p:cNvPicPr>
            <a:picLocks noGrp="1" noChangeAspect="1" noChangeArrowheads="1"/>
          </p:cNvPicPr>
          <p:nvPr>
            <p:ph idx="1"/>
          </p:nvPr>
        </p:nvPicPr>
        <p:blipFill>
          <a:blip r:embed="rId2" cstate="print"/>
          <a:srcRect/>
          <a:stretch>
            <a:fillRect/>
          </a:stretch>
        </p:blipFill>
        <p:spPr bwMode="auto">
          <a:xfrm>
            <a:off x="1071538" y="1935163"/>
            <a:ext cx="7072361" cy="4565671"/>
          </a:xfrm>
          <a:prstGeom prst="rect">
            <a:avLst/>
          </a:prstGeom>
          <a:noFill/>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685800" y="514352"/>
            <a:ext cx="8029604" cy="1057260"/>
          </a:xfrm>
        </p:spPr>
        <p:txBody>
          <a:bodyPr/>
          <a:lstStyle/>
          <a:p>
            <a:pPr algn="ctr"/>
            <a:r>
              <a:rPr lang="el-GR" sz="2400" b="1" dirty="0" smtClean="0">
                <a:solidFill>
                  <a:srgbClr val="FF0000"/>
                </a:solidFill>
              </a:rPr>
              <a:t>Οι κατοχικές κυβερνήσεις ρίχνουν την ευθύνη της έλλειψης  τροφίμων στις κινητοποιήσεις και στις αντιστασιακές δράσεις και όχι στους κατακτητές</a:t>
            </a:r>
            <a:endParaRPr lang="el-GR" sz="2400" dirty="0"/>
          </a:p>
        </p:txBody>
      </p:sp>
      <p:sp>
        <p:nvSpPr>
          <p:cNvPr id="3" name="2 - Θέση κειμένου"/>
          <p:cNvSpPr>
            <a:spLocks noGrp="1"/>
          </p:cNvSpPr>
          <p:nvPr>
            <p:ph type="body" idx="2"/>
          </p:nvPr>
        </p:nvSpPr>
        <p:spPr>
          <a:xfrm>
            <a:off x="685800" y="1676400"/>
            <a:ext cx="5672150" cy="4572000"/>
          </a:xfrm>
        </p:spPr>
        <p:txBody>
          <a:bodyPr/>
          <a:lstStyle/>
          <a:p>
            <a:r>
              <a:rPr lang="el-GR" i="1" dirty="0" smtClean="0"/>
              <a:t> </a:t>
            </a:r>
            <a:r>
              <a:rPr lang="el-GR" b="1" i="1" dirty="0" smtClean="0"/>
              <a:t>5 Μαΐου 1943</a:t>
            </a:r>
            <a:endParaRPr lang="el-GR" b="1" dirty="0" smtClean="0"/>
          </a:p>
          <a:p>
            <a:r>
              <a:rPr lang="el-GR" b="1" i="1" dirty="0" smtClean="0"/>
              <a:t>ΙΩΑΝΝΗΣ Δ. ΡΑΛΛΗΣ</a:t>
            </a:r>
          </a:p>
          <a:p>
            <a:r>
              <a:rPr lang="el-GR" b="1" i="1" dirty="0" smtClean="0"/>
              <a:t>Κατοχικός Πρωθυπουργός</a:t>
            </a:r>
          </a:p>
          <a:p>
            <a:endParaRPr lang="el-GR" i="1" dirty="0" smtClean="0"/>
          </a:p>
          <a:p>
            <a:r>
              <a:rPr lang="el-GR" i="1" dirty="0" smtClean="0"/>
              <a:t>«Μη λησμονείτε ότι ο ελληνικός λαός, τελείως εγκαταλειμμένος και αποκλεισμένος πανταχόθεν θα καταδικαζόταν εις ομαδικό εξ ασιτίας θάνατο εάν μη, παρ’ όλες τις τρομακτικές δυσχέρειες και παρ’ όλα τα εγκληματικά σαμποτάζ </a:t>
            </a:r>
            <a:r>
              <a:rPr lang="el-GR" i="1" dirty="0" err="1" smtClean="0"/>
              <a:t>επεσιτίζετο</a:t>
            </a:r>
            <a:r>
              <a:rPr lang="el-GR" i="1" dirty="0" smtClean="0"/>
              <a:t>, η χώρα μας εκ του υστερήματος υπό των δυνάμεων του Άξονος ως και εάν δεν διευκόλυναν αυτές τη μεταφορά δια ιδιαιτέρων ατμόπλοιων φορτίων απαραίτητου δια την Ελλάδα σίτου και άλλων ειδών. Μη λησμονείτε ότι δεν </a:t>
            </a:r>
            <a:r>
              <a:rPr lang="el-GR" i="1" dirty="0" err="1" smtClean="0"/>
              <a:t>εδίστασαν</a:t>
            </a:r>
            <a:r>
              <a:rPr lang="el-GR" i="1" dirty="0" smtClean="0"/>
              <a:t> αύται και εμπειρογνώμονες ακόμα να στείλουν εις την χώρα μας δια να σώσουν τον ελληνικό λαό από τον αφανισμό εκ της πείνας ότι είδαμε την τρομερή τραγωδία του χειμώνα του 41… Έλληνες εις χείρας μας έγκειται η σωτηρία μας μην ακούτε την ύπουλο φωνή των επικίνδυνων εχθρών μας  των λύκων οι οποίοι έρχονται εν </a:t>
            </a:r>
            <a:r>
              <a:rPr lang="el-GR" i="1" dirty="0" err="1" smtClean="0"/>
              <a:t>σχημάτι</a:t>
            </a:r>
            <a:r>
              <a:rPr lang="el-GR" i="1" dirty="0" smtClean="0"/>
              <a:t> προβάτων. Ακούσατε τη φωνή μου, φωνή ειλικρινούς πατριωτισμού, φωνή </a:t>
            </a:r>
            <a:r>
              <a:rPr lang="el-GR" i="1" dirty="0" err="1" smtClean="0"/>
              <a:t>τιμίας</a:t>
            </a:r>
            <a:r>
              <a:rPr lang="el-GR" i="1" dirty="0" smtClean="0"/>
              <a:t> ελληνικής συνείδησης και βοηθήσατε να </a:t>
            </a:r>
            <a:r>
              <a:rPr lang="el-GR" i="1" dirty="0" err="1" smtClean="0"/>
              <a:t>σώσωμεν</a:t>
            </a:r>
            <a:r>
              <a:rPr lang="el-GR" i="1" dirty="0" smtClean="0"/>
              <a:t> όλοι μαζί την </a:t>
            </a:r>
            <a:r>
              <a:rPr lang="el-GR" i="1" dirty="0" err="1" smtClean="0"/>
              <a:t>Μεγάλην</a:t>
            </a:r>
            <a:r>
              <a:rPr lang="el-GR" i="1" dirty="0" smtClean="0"/>
              <a:t> και </a:t>
            </a:r>
            <a:r>
              <a:rPr lang="el-GR" i="1" dirty="0" err="1" smtClean="0"/>
              <a:t>Αγαπητήν</a:t>
            </a:r>
            <a:r>
              <a:rPr lang="el-GR" i="1" dirty="0" smtClean="0"/>
              <a:t> μας Πατρίδα και την </a:t>
            </a:r>
            <a:r>
              <a:rPr lang="el-GR" i="1" dirty="0" err="1" smtClean="0"/>
              <a:t>Ελληνικήν</a:t>
            </a:r>
            <a:r>
              <a:rPr lang="el-GR" i="1" dirty="0" smtClean="0"/>
              <a:t> </a:t>
            </a:r>
            <a:r>
              <a:rPr lang="el-GR" i="1" dirty="0" err="1" smtClean="0"/>
              <a:t>Φυλήν</a:t>
            </a:r>
            <a:r>
              <a:rPr lang="el-GR" i="1" dirty="0" smtClean="0"/>
              <a:t>».</a:t>
            </a:r>
            <a:endParaRPr lang="el-GR" dirty="0" smtClean="0"/>
          </a:p>
          <a:p>
            <a:endParaRPr lang="el-GR" dirty="0"/>
          </a:p>
        </p:txBody>
      </p:sp>
      <p:pic>
        <p:nvPicPr>
          <p:cNvPr id="2050" name="Picture 2" descr="C:\Users\α\Desktop\Rallis[1].jpg"/>
          <p:cNvPicPr>
            <a:picLocks noGrp="1" noChangeAspect="1" noChangeArrowheads="1"/>
          </p:cNvPicPr>
          <p:nvPr>
            <p:ph sz="half" idx="1"/>
          </p:nvPr>
        </p:nvPicPr>
        <p:blipFill>
          <a:blip r:embed="rId2" cstate="print"/>
          <a:srcRect/>
          <a:stretch>
            <a:fillRect/>
          </a:stretch>
        </p:blipFill>
        <p:spPr bwMode="auto">
          <a:xfrm>
            <a:off x="6572264" y="2071678"/>
            <a:ext cx="2185987" cy="3141538"/>
          </a:xfrm>
          <a:prstGeom prst="rect">
            <a:avLst/>
          </a:prstGeom>
          <a:noFill/>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428604"/>
            <a:ext cx="8229600" cy="428628"/>
          </a:xfrm>
        </p:spPr>
        <p:txBody>
          <a:bodyPr>
            <a:normAutofit/>
          </a:bodyPr>
          <a:lstStyle/>
          <a:p>
            <a:pPr algn="ctr"/>
            <a:r>
              <a:rPr lang="el-GR" sz="2000" b="1" dirty="0" smtClean="0">
                <a:solidFill>
                  <a:srgbClr val="FF0000"/>
                </a:solidFill>
              </a:rPr>
              <a:t>Η ΑΠΕΡΓΙΑ ΤΗΣ 24</a:t>
            </a:r>
            <a:r>
              <a:rPr lang="el-GR" sz="2000" b="1" baseline="30000" dirty="0" smtClean="0">
                <a:solidFill>
                  <a:srgbClr val="FF0000"/>
                </a:solidFill>
              </a:rPr>
              <a:t>ης</a:t>
            </a:r>
            <a:r>
              <a:rPr lang="el-GR" sz="2000" b="1" dirty="0" smtClean="0">
                <a:solidFill>
                  <a:srgbClr val="FF0000"/>
                </a:solidFill>
              </a:rPr>
              <a:t> ΚΑΙ 25</a:t>
            </a:r>
            <a:r>
              <a:rPr lang="el-GR" sz="2000" b="1" baseline="30000" dirty="0" smtClean="0">
                <a:solidFill>
                  <a:srgbClr val="FF0000"/>
                </a:solidFill>
              </a:rPr>
              <a:t>ης</a:t>
            </a:r>
            <a:r>
              <a:rPr lang="el-GR" sz="2000" b="1" dirty="0" smtClean="0">
                <a:solidFill>
                  <a:srgbClr val="FF0000"/>
                </a:solidFill>
              </a:rPr>
              <a:t> ΜΑΡΤΙΟΥ 1942</a:t>
            </a:r>
            <a:endParaRPr lang="el-GR" sz="2000" b="1" dirty="0">
              <a:solidFill>
                <a:srgbClr val="FF0000"/>
              </a:solidFill>
            </a:endParaRPr>
          </a:p>
        </p:txBody>
      </p:sp>
      <p:sp>
        <p:nvSpPr>
          <p:cNvPr id="3" name="2 - Θέση κειμένου"/>
          <p:cNvSpPr>
            <a:spLocks noGrp="1"/>
          </p:cNvSpPr>
          <p:nvPr>
            <p:ph type="body" idx="1"/>
          </p:nvPr>
        </p:nvSpPr>
        <p:spPr>
          <a:xfrm>
            <a:off x="457200" y="857232"/>
            <a:ext cx="4040188" cy="642942"/>
          </a:xfrm>
        </p:spPr>
        <p:txBody>
          <a:bodyPr/>
          <a:lstStyle/>
          <a:p>
            <a:r>
              <a:rPr lang="el-GR" dirty="0" smtClean="0">
                <a:solidFill>
                  <a:schemeClr val="tx1"/>
                </a:solidFill>
              </a:rPr>
              <a:t>Η πρώτη κινητοποίηση</a:t>
            </a:r>
            <a:endParaRPr lang="el-GR" dirty="0">
              <a:solidFill>
                <a:schemeClr val="tx1"/>
              </a:solidFill>
            </a:endParaRPr>
          </a:p>
        </p:txBody>
      </p:sp>
      <p:sp>
        <p:nvSpPr>
          <p:cNvPr id="4" name="3 - Θέση κειμένου"/>
          <p:cNvSpPr>
            <a:spLocks noGrp="1"/>
          </p:cNvSpPr>
          <p:nvPr>
            <p:ph type="body" sz="half" idx="3"/>
          </p:nvPr>
        </p:nvSpPr>
        <p:spPr>
          <a:xfrm>
            <a:off x="4645025" y="1000109"/>
            <a:ext cx="4041775" cy="1285883"/>
          </a:xfrm>
        </p:spPr>
        <p:txBody>
          <a:bodyPr>
            <a:normAutofit fontScale="92500" lnSpcReduction="20000"/>
          </a:bodyPr>
          <a:lstStyle/>
          <a:p>
            <a:pPr algn="ctr"/>
            <a:r>
              <a:rPr lang="el-GR" sz="2000" dirty="0" smtClean="0">
                <a:solidFill>
                  <a:schemeClr val="accent5">
                    <a:lumMod val="50000"/>
                  </a:schemeClr>
                </a:solidFill>
              </a:rPr>
              <a:t>Υπάλληλοι κινούνται στην οδό Σόλωνος προς το άγαλμα του Ξάνθου στο Κολωνάκι να το στεφανώσουν παραμονή της 25</a:t>
            </a:r>
            <a:r>
              <a:rPr lang="el-GR" sz="2000" baseline="30000" dirty="0" smtClean="0">
                <a:solidFill>
                  <a:schemeClr val="accent5">
                    <a:lumMod val="50000"/>
                  </a:schemeClr>
                </a:solidFill>
              </a:rPr>
              <a:t>ης</a:t>
            </a:r>
            <a:r>
              <a:rPr lang="el-GR" sz="2000" dirty="0" smtClean="0">
                <a:solidFill>
                  <a:schemeClr val="accent5">
                    <a:lumMod val="50000"/>
                  </a:schemeClr>
                </a:solidFill>
              </a:rPr>
              <a:t> Μαρτίου 1942</a:t>
            </a:r>
            <a:endParaRPr lang="el-GR" sz="2000" dirty="0">
              <a:solidFill>
                <a:schemeClr val="accent5">
                  <a:lumMod val="50000"/>
                </a:schemeClr>
              </a:solidFill>
            </a:endParaRPr>
          </a:p>
        </p:txBody>
      </p:sp>
      <p:sp>
        <p:nvSpPr>
          <p:cNvPr id="5" name="4 - Θέση περιεχομένου"/>
          <p:cNvSpPr>
            <a:spLocks noGrp="1"/>
          </p:cNvSpPr>
          <p:nvPr>
            <p:ph sz="quarter" idx="2"/>
          </p:nvPr>
        </p:nvSpPr>
        <p:spPr>
          <a:xfrm>
            <a:off x="457200" y="1428736"/>
            <a:ext cx="3186106" cy="4931584"/>
          </a:xfrm>
        </p:spPr>
        <p:txBody>
          <a:bodyPr/>
          <a:lstStyle/>
          <a:p>
            <a:pPr>
              <a:buNone/>
            </a:pPr>
            <a:endParaRPr lang="el-GR" sz="1800" dirty="0" smtClean="0"/>
          </a:p>
          <a:p>
            <a:pPr>
              <a:buNone/>
            </a:pPr>
            <a:r>
              <a:rPr lang="el-GR" sz="1800" dirty="0" smtClean="0"/>
              <a:t>Την απεργία κήρυξε η ΚΠΕ με αφορμή τον εορτασμό της επανάστασης του 1821. Τα ποσοστά ήταν μικρά αλλά η διαδήλωση μεγάλη.</a:t>
            </a:r>
          </a:p>
          <a:p>
            <a:pPr>
              <a:buNone/>
            </a:pPr>
            <a:r>
              <a:rPr lang="el-GR" sz="1800" dirty="0" smtClean="0"/>
              <a:t>Η κατοχική κυβέρνηση βλέποντας ότι θα συνεχιστούν οι απεργίες ανασχηματίστηκε και ο  </a:t>
            </a:r>
            <a:r>
              <a:rPr lang="el-GR" sz="1800" dirty="0" err="1" smtClean="0"/>
              <a:t>Σ.Γκοτζαμάνης</a:t>
            </a:r>
            <a:r>
              <a:rPr lang="el-GR" sz="1800" dirty="0" smtClean="0"/>
              <a:t> ανέλαβε  τα παραγωγικά υπουργεία με ιδιαίτερη αρμοδιότητα τον επισιτισμό. </a:t>
            </a:r>
          </a:p>
          <a:p>
            <a:pPr>
              <a:buNone/>
            </a:pPr>
            <a:r>
              <a:rPr lang="el-GR" sz="1800" dirty="0" smtClean="0"/>
              <a:t>Επιστρατεύεται το προσωπικό των ΤΤΤ.</a:t>
            </a:r>
          </a:p>
          <a:p>
            <a:pPr>
              <a:buNone/>
            </a:pPr>
            <a:endParaRPr lang="el-GR" dirty="0"/>
          </a:p>
        </p:txBody>
      </p:sp>
      <p:pic>
        <p:nvPicPr>
          <p:cNvPr id="1026" name="Picture 2" descr="C:\Users\α\Desktop\2 (2).jpg"/>
          <p:cNvPicPr>
            <a:picLocks noGrp="1" noChangeAspect="1" noChangeArrowheads="1"/>
          </p:cNvPicPr>
          <p:nvPr>
            <p:ph sz="quarter" idx="4"/>
          </p:nvPr>
        </p:nvPicPr>
        <p:blipFill>
          <a:blip r:embed="rId2" cstate="print"/>
          <a:srcRect/>
          <a:stretch>
            <a:fillRect/>
          </a:stretch>
        </p:blipFill>
        <p:spPr bwMode="auto">
          <a:xfrm>
            <a:off x="4260375" y="2643182"/>
            <a:ext cx="4426425" cy="3302377"/>
          </a:xfrm>
          <a:prstGeom prst="rect">
            <a:avLst/>
          </a:prstGeom>
          <a:noFill/>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704088"/>
            <a:ext cx="8229600" cy="438896"/>
          </a:xfrm>
        </p:spPr>
        <p:txBody>
          <a:bodyPr>
            <a:normAutofit/>
          </a:bodyPr>
          <a:lstStyle/>
          <a:p>
            <a:pPr algn="ctr"/>
            <a:r>
              <a:rPr lang="el-GR" sz="2000" b="1" dirty="0" smtClean="0">
                <a:solidFill>
                  <a:srgbClr val="FF0000"/>
                </a:solidFill>
              </a:rPr>
              <a:t>Η ΜΕΓΑΛΗ ΑΠΕΡΓΙΑ ΤΗΣ 14</a:t>
            </a:r>
            <a:r>
              <a:rPr lang="el-GR" sz="2000" b="1" baseline="30000" dirty="0" smtClean="0">
                <a:solidFill>
                  <a:srgbClr val="FF0000"/>
                </a:solidFill>
              </a:rPr>
              <a:t>ης</a:t>
            </a:r>
            <a:r>
              <a:rPr lang="el-GR" sz="2000" b="1" dirty="0" smtClean="0">
                <a:solidFill>
                  <a:srgbClr val="FF0000"/>
                </a:solidFill>
              </a:rPr>
              <a:t> ΑΠΡΙΛΙΟΥ 1942</a:t>
            </a:r>
            <a:endParaRPr lang="el-GR" sz="2000" b="1" dirty="0">
              <a:solidFill>
                <a:srgbClr val="FF0000"/>
              </a:solidFill>
            </a:endParaRPr>
          </a:p>
        </p:txBody>
      </p:sp>
      <p:sp>
        <p:nvSpPr>
          <p:cNvPr id="3" name="2 - Θέση κειμένου"/>
          <p:cNvSpPr>
            <a:spLocks noGrp="1"/>
          </p:cNvSpPr>
          <p:nvPr>
            <p:ph type="body" idx="1"/>
          </p:nvPr>
        </p:nvSpPr>
        <p:spPr>
          <a:xfrm>
            <a:off x="457200" y="1357298"/>
            <a:ext cx="4040188" cy="714380"/>
          </a:xfrm>
        </p:spPr>
        <p:txBody>
          <a:bodyPr/>
          <a:lstStyle/>
          <a:p>
            <a:pPr algn="ctr"/>
            <a:r>
              <a:rPr lang="el-GR" sz="1800" dirty="0" smtClean="0">
                <a:solidFill>
                  <a:schemeClr val="accent5">
                    <a:lumMod val="50000"/>
                  </a:schemeClr>
                </a:solidFill>
              </a:rPr>
              <a:t>Η ΚΙΝΗΤΟΠΟΙΗΣΗ  ΤΩΝ  ΤΤΤ</a:t>
            </a:r>
            <a:endParaRPr lang="el-GR" sz="1800" dirty="0">
              <a:solidFill>
                <a:schemeClr val="accent5">
                  <a:lumMod val="50000"/>
                </a:schemeClr>
              </a:solidFill>
            </a:endParaRPr>
          </a:p>
        </p:txBody>
      </p:sp>
      <p:sp>
        <p:nvSpPr>
          <p:cNvPr id="4" name="3 - Θέση κειμένου"/>
          <p:cNvSpPr>
            <a:spLocks noGrp="1"/>
          </p:cNvSpPr>
          <p:nvPr>
            <p:ph type="body" sz="half" idx="3"/>
          </p:nvPr>
        </p:nvSpPr>
        <p:spPr>
          <a:xfrm>
            <a:off x="4645025" y="1428736"/>
            <a:ext cx="4041775" cy="1428760"/>
          </a:xfrm>
        </p:spPr>
        <p:txBody>
          <a:bodyPr>
            <a:normAutofit fontScale="55000" lnSpcReduction="20000"/>
          </a:bodyPr>
          <a:lstStyle/>
          <a:p>
            <a:endParaRPr lang="el-GR" dirty="0" smtClean="0"/>
          </a:p>
          <a:p>
            <a:r>
              <a:rPr lang="el-GR" dirty="0" smtClean="0"/>
              <a:t>«Η απεργία τους θα μας δώσει την αφορμή να εξυγιάνουμε την υπαλληλική τάξη, να περιορίσουμε τον αριθμό των υπαλλήλων  για να αμείβονται καλύτερα οι φιλόπονοι … και οι φιλότιμοι»</a:t>
            </a:r>
          </a:p>
          <a:p>
            <a:r>
              <a:rPr lang="el-GR" dirty="0" smtClean="0">
                <a:solidFill>
                  <a:schemeClr val="tx1"/>
                </a:solidFill>
              </a:rPr>
              <a:t>                       Γεώργιος </a:t>
            </a:r>
            <a:r>
              <a:rPr lang="el-GR" dirty="0" err="1" smtClean="0">
                <a:solidFill>
                  <a:schemeClr val="tx1"/>
                </a:solidFill>
              </a:rPr>
              <a:t>Τσολάκογλου</a:t>
            </a:r>
            <a:endParaRPr lang="el-GR" dirty="0" smtClean="0">
              <a:solidFill>
                <a:schemeClr val="tx1"/>
              </a:solidFill>
            </a:endParaRPr>
          </a:p>
          <a:p>
            <a:r>
              <a:rPr lang="el-GR" dirty="0" smtClean="0">
                <a:solidFill>
                  <a:schemeClr val="tx1"/>
                </a:solidFill>
              </a:rPr>
              <a:t>                      Κατοχικός Πρωθυπουργός</a:t>
            </a:r>
          </a:p>
          <a:p>
            <a:r>
              <a:rPr lang="el-GR" sz="1200" dirty="0" smtClean="0">
                <a:solidFill>
                  <a:schemeClr val="tx1"/>
                </a:solidFill>
              </a:rPr>
              <a:t>                                      </a:t>
            </a:r>
            <a:r>
              <a:rPr lang="el-GR" sz="1900" dirty="0" smtClean="0">
                <a:solidFill>
                  <a:schemeClr val="tx1"/>
                </a:solidFill>
              </a:rPr>
              <a:t>(εφημερίδα ΠΡΩΪΑ, 19 Απριλίου 1942)</a:t>
            </a:r>
          </a:p>
          <a:p>
            <a:endParaRPr lang="el-GR" dirty="0"/>
          </a:p>
        </p:txBody>
      </p:sp>
      <p:sp>
        <p:nvSpPr>
          <p:cNvPr id="5" name="4 - Θέση περιεχομένου"/>
          <p:cNvSpPr>
            <a:spLocks noGrp="1"/>
          </p:cNvSpPr>
          <p:nvPr>
            <p:ph sz="quarter" idx="2"/>
          </p:nvPr>
        </p:nvSpPr>
        <p:spPr>
          <a:xfrm>
            <a:off x="457200" y="2071678"/>
            <a:ext cx="4543428" cy="4288642"/>
          </a:xfrm>
        </p:spPr>
        <p:txBody>
          <a:bodyPr>
            <a:normAutofit/>
          </a:bodyPr>
          <a:lstStyle/>
          <a:p>
            <a:pPr>
              <a:buNone/>
            </a:pPr>
            <a:r>
              <a:rPr lang="el-GR" sz="1800" dirty="0" smtClean="0"/>
              <a:t>Στις 14 Απριλίου 1942 οι ΤΤΤ είχαν αποφασίσει να συναντηθούν με το Γενικό Διευθυντή για θέματα επισιτισμού.</a:t>
            </a:r>
          </a:p>
          <a:p>
            <a:pPr>
              <a:buNone/>
            </a:pPr>
            <a:r>
              <a:rPr lang="el-GR" sz="1800" dirty="0" smtClean="0"/>
              <a:t>Η λιποθυμία από πείνα την ίδια μέρα ενός διανομέα δημιουργεί αγανάκτηση και οργή που μετατρέπεται σε απεργία.</a:t>
            </a:r>
          </a:p>
          <a:p>
            <a:pPr>
              <a:buNone/>
            </a:pPr>
            <a:r>
              <a:rPr lang="el-GR" sz="1800" dirty="0" smtClean="0"/>
              <a:t>Η απεργία γενικεύεται την άλλη μέρα. Η κατοχική κυβέρνηση επιστρατεύει τους ΤΤΤ και στήνει παράλληλα απεργοσπαστικό μηχανισμό.</a:t>
            </a:r>
          </a:p>
          <a:p>
            <a:pPr>
              <a:buNone/>
            </a:pPr>
            <a:r>
              <a:rPr lang="el-GR" sz="1800" dirty="0" smtClean="0"/>
              <a:t>Η προθεσμία προσέλευσης των υπαλλήλων στις δουλειές τους λήγει στις 16 Απριλίου χωρίς να επιστρέψει κανείς.</a:t>
            </a:r>
            <a:endParaRPr lang="el-GR" sz="1800" dirty="0"/>
          </a:p>
        </p:txBody>
      </p:sp>
      <p:pic>
        <p:nvPicPr>
          <p:cNvPr id="2050" name="Picture 2" descr="C:\Users\α\Desktop\Tsolakoglou[1].jpg"/>
          <p:cNvPicPr>
            <a:picLocks noGrp="1" noChangeAspect="1" noChangeArrowheads="1"/>
          </p:cNvPicPr>
          <p:nvPr>
            <p:ph sz="quarter" idx="4"/>
          </p:nvPr>
        </p:nvPicPr>
        <p:blipFill>
          <a:blip r:embed="rId2" cstate="print"/>
          <a:srcRect/>
          <a:stretch>
            <a:fillRect/>
          </a:stretch>
        </p:blipFill>
        <p:spPr bwMode="auto">
          <a:xfrm>
            <a:off x="5643570" y="3043637"/>
            <a:ext cx="2432613" cy="3317476"/>
          </a:xfrm>
          <a:prstGeom prst="rect">
            <a:avLst/>
          </a:prstGeom>
          <a:noFill/>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704088"/>
            <a:ext cx="8229600" cy="367458"/>
          </a:xfrm>
        </p:spPr>
        <p:txBody>
          <a:bodyPr>
            <a:normAutofit/>
          </a:bodyPr>
          <a:lstStyle/>
          <a:p>
            <a:pPr algn="ctr"/>
            <a:r>
              <a:rPr lang="el-GR" sz="2000" b="1" dirty="0" smtClean="0">
                <a:solidFill>
                  <a:srgbClr val="FF0000"/>
                </a:solidFill>
              </a:rPr>
              <a:t>Η ΑΠΕΡΓΙΑ ΓΕΝΙΚΕΥΕΤΑΙ</a:t>
            </a:r>
            <a:endParaRPr lang="el-GR" sz="2000" b="1" dirty="0">
              <a:solidFill>
                <a:srgbClr val="FF0000"/>
              </a:solidFill>
            </a:endParaRPr>
          </a:p>
        </p:txBody>
      </p:sp>
      <p:sp>
        <p:nvSpPr>
          <p:cNvPr id="3" name="2 - Θέση κειμένου"/>
          <p:cNvSpPr>
            <a:spLocks noGrp="1"/>
          </p:cNvSpPr>
          <p:nvPr>
            <p:ph type="body" idx="1"/>
          </p:nvPr>
        </p:nvSpPr>
        <p:spPr>
          <a:xfrm>
            <a:off x="457200" y="1285860"/>
            <a:ext cx="4040188" cy="1571636"/>
          </a:xfrm>
        </p:spPr>
        <p:txBody>
          <a:bodyPr/>
          <a:lstStyle/>
          <a:p>
            <a:r>
              <a:rPr lang="el-GR" sz="1600" dirty="0" smtClean="0">
                <a:solidFill>
                  <a:schemeClr val="tx1"/>
                </a:solidFill>
              </a:rPr>
              <a:t>Η κατοχική κυβέρνηση χαρακτηρίζει την απεργία των ΤΤΤ ιδιώνυμο αδίκημα. Οι υπάλληλοι του Εθνικού Τυπογραφείου αρνούνται να δημοσιεύσουν τον νόμο και προχωρούν σε απεργία.</a:t>
            </a:r>
            <a:endParaRPr lang="el-GR" sz="1600" dirty="0">
              <a:solidFill>
                <a:schemeClr val="tx1"/>
              </a:solidFill>
            </a:endParaRPr>
          </a:p>
        </p:txBody>
      </p:sp>
      <p:sp>
        <p:nvSpPr>
          <p:cNvPr id="4" name="3 - Θέση κειμένου"/>
          <p:cNvSpPr>
            <a:spLocks noGrp="1"/>
          </p:cNvSpPr>
          <p:nvPr>
            <p:ph type="body" sz="half" idx="3"/>
          </p:nvPr>
        </p:nvSpPr>
        <p:spPr>
          <a:xfrm>
            <a:off x="4645025" y="1285861"/>
            <a:ext cx="4041775" cy="1285883"/>
          </a:xfrm>
        </p:spPr>
        <p:txBody>
          <a:bodyPr>
            <a:normAutofit/>
          </a:bodyPr>
          <a:lstStyle/>
          <a:p>
            <a:r>
              <a:rPr lang="el-GR" sz="1200" dirty="0" smtClean="0"/>
              <a:t>Τον ρόλο των απεργοσπαστών ανέλαβαν οι αστυνομικοί της κατοχικής κυβέρνησης.</a:t>
            </a:r>
          </a:p>
          <a:p>
            <a:r>
              <a:rPr lang="el-GR" sz="1200" dirty="0" smtClean="0"/>
              <a:t>Πηγή στοιχείων και φωτογραφιών</a:t>
            </a:r>
          </a:p>
          <a:p>
            <a:r>
              <a:rPr lang="el-GR" sz="1300" b="0" dirty="0" smtClean="0">
                <a:solidFill>
                  <a:schemeClr val="tx1"/>
                </a:solidFill>
                <a:hlinkClick r:id="rId2"/>
              </a:rPr>
              <a:t>http://lefteria-news.blogspot.gr/2014/04/1942.html</a:t>
            </a:r>
            <a:endParaRPr lang="el-GR" sz="1300" b="0" dirty="0">
              <a:solidFill>
                <a:schemeClr val="tx1"/>
              </a:solidFill>
            </a:endParaRPr>
          </a:p>
        </p:txBody>
      </p:sp>
      <p:pic>
        <p:nvPicPr>
          <p:cNvPr id="3074" name="Picture 2" descr="C:\Users\α\Desktop\astinomikoi os apergospastes aprilis 1942[1].jpg"/>
          <p:cNvPicPr>
            <a:picLocks noGrp="1" noChangeAspect="1" noChangeArrowheads="1"/>
          </p:cNvPicPr>
          <p:nvPr>
            <p:ph sz="quarter" idx="4"/>
          </p:nvPr>
        </p:nvPicPr>
        <p:blipFill>
          <a:blip r:embed="rId3" cstate="print"/>
          <a:srcRect/>
          <a:stretch>
            <a:fillRect/>
          </a:stretch>
        </p:blipFill>
        <p:spPr bwMode="auto">
          <a:xfrm>
            <a:off x="4786314" y="3143248"/>
            <a:ext cx="4041775" cy="2736480"/>
          </a:xfrm>
          <a:prstGeom prst="rect">
            <a:avLst/>
          </a:prstGeom>
          <a:noFill/>
        </p:spPr>
      </p:pic>
      <p:pic>
        <p:nvPicPr>
          <p:cNvPr id="3075" name="Picture 3" descr="C:\Users\α\Desktop\apergia aprilis 1941[1].jpg"/>
          <p:cNvPicPr>
            <a:picLocks noGrp="1" noChangeAspect="1" noChangeArrowheads="1"/>
          </p:cNvPicPr>
          <p:nvPr>
            <p:ph sz="quarter" idx="2"/>
          </p:nvPr>
        </p:nvPicPr>
        <p:blipFill>
          <a:blip r:embed="rId4" cstate="print"/>
          <a:srcRect/>
          <a:stretch>
            <a:fillRect/>
          </a:stretch>
        </p:blipFill>
        <p:spPr bwMode="auto">
          <a:xfrm>
            <a:off x="457200" y="3380244"/>
            <a:ext cx="4040188" cy="2458125"/>
          </a:xfrm>
          <a:prstGeom prst="rect">
            <a:avLst/>
          </a:prstGeom>
          <a:noFill/>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704088"/>
            <a:ext cx="8229600" cy="367458"/>
          </a:xfrm>
        </p:spPr>
        <p:txBody>
          <a:bodyPr>
            <a:normAutofit fontScale="90000"/>
          </a:bodyPr>
          <a:lstStyle/>
          <a:p>
            <a:pPr algn="ctr"/>
            <a:r>
              <a:rPr lang="el-GR" sz="2400" b="1" dirty="0" smtClean="0">
                <a:solidFill>
                  <a:srgbClr val="FF0000"/>
                </a:solidFill>
              </a:rPr>
              <a:t>Η ΚΠΕ ΜΕΤΑΤΡΕΠΕΙ ΤΗΝ ΑΠΕΡΓΙΑ ΣΕ ΠΑΝΥΠΑΛΛΗΛΙΚΗ</a:t>
            </a:r>
            <a:endParaRPr lang="el-GR" sz="2400" dirty="0"/>
          </a:p>
        </p:txBody>
      </p:sp>
      <p:sp>
        <p:nvSpPr>
          <p:cNvPr id="3" name="2 - Θέση κειμένου"/>
          <p:cNvSpPr>
            <a:spLocks noGrp="1"/>
          </p:cNvSpPr>
          <p:nvPr>
            <p:ph type="body" idx="1"/>
          </p:nvPr>
        </p:nvSpPr>
        <p:spPr>
          <a:xfrm>
            <a:off x="457200" y="1214422"/>
            <a:ext cx="4400552" cy="1857388"/>
          </a:xfrm>
        </p:spPr>
        <p:txBody>
          <a:bodyPr/>
          <a:lstStyle/>
          <a:p>
            <a:r>
              <a:rPr lang="el-GR" dirty="0" smtClean="0"/>
              <a:t>Αιτήματα απεργίας:</a:t>
            </a:r>
          </a:p>
          <a:p>
            <a:r>
              <a:rPr lang="el-GR" sz="1600" dirty="0" smtClean="0">
                <a:solidFill>
                  <a:schemeClr val="tx1"/>
                </a:solidFill>
              </a:rPr>
              <a:t>Τρόφιμα στους υπαλληλικούς συνεταιρισμούς</a:t>
            </a:r>
          </a:p>
          <a:p>
            <a:r>
              <a:rPr lang="el-GR" sz="1600" dirty="0" smtClean="0">
                <a:solidFill>
                  <a:schemeClr val="tx1"/>
                </a:solidFill>
              </a:rPr>
              <a:t>Μισθολογική αναπροσαρμογή</a:t>
            </a:r>
          </a:p>
          <a:p>
            <a:r>
              <a:rPr lang="el-GR" sz="1600" dirty="0" smtClean="0">
                <a:solidFill>
                  <a:schemeClr val="tx1"/>
                </a:solidFill>
              </a:rPr>
              <a:t>Δάνειο 150.000 δραχμών</a:t>
            </a:r>
          </a:p>
          <a:p>
            <a:r>
              <a:rPr lang="el-GR" sz="1600" dirty="0" smtClean="0">
                <a:solidFill>
                  <a:schemeClr val="tx1"/>
                </a:solidFill>
              </a:rPr>
              <a:t>Επαναφορά απολυθέντων </a:t>
            </a:r>
            <a:endParaRPr lang="el-GR" dirty="0" smtClean="0"/>
          </a:p>
          <a:p>
            <a:endParaRPr lang="el-GR" sz="1800" dirty="0">
              <a:solidFill>
                <a:schemeClr val="tx1"/>
              </a:solidFill>
            </a:endParaRPr>
          </a:p>
        </p:txBody>
      </p:sp>
      <p:sp>
        <p:nvSpPr>
          <p:cNvPr id="4" name="3 - Θέση κειμένου"/>
          <p:cNvSpPr>
            <a:spLocks noGrp="1"/>
          </p:cNvSpPr>
          <p:nvPr>
            <p:ph type="body" sz="half" idx="3"/>
          </p:nvPr>
        </p:nvSpPr>
        <p:spPr>
          <a:xfrm>
            <a:off x="4857752" y="1214422"/>
            <a:ext cx="3829048" cy="2571768"/>
          </a:xfrm>
        </p:spPr>
        <p:txBody>
          <a:bodyPr>
            <a:normAutofit fontScale="85000" lnSpcReduction="20000"/>
          </a:bodyPr>
          <a:lstStyle/>
          <a:p>
            <a:r>
              <a:rPr lang="el-GR" dirty="0" smtClean="0"/>
              <a:t>Η κατοχική κυβέρνηση αντιδρά:</a:t>
            </a:r>
          </a:p>
          <a:p>
            <a:r>
              <a:rPr lang="el-GR" sz="1600" dirty="0" smtClean="0">
                <a:solidFill>
                  <a:schemeClr val="tx1"/>
                </a:solidFill>
              </a:rPr>
              <a:t>Χαρακτηρίζει τους απεργούς </a:t>
            </a:r>
            <a:r>
              <a:rPr lang="el-GR" sz="1600" i="1" dirty="0" smtClean="0">
                <a:solidFill>
                  <a:schemeClr val="tx1"/>
                </a:solidFill>
              </a:rPr>
              <a:t>«ανεύθυνους, εγωιστές και εχθρικά ενεργούντες προς το </a:t>
            </a:r>
            <a:r>
              <a:rPr lang="el-GR" sz="1600" i="1" dirty="0" err="1" smtClean="0">
                <a:solidFill>
                  <a:schemeClr val="tx1"/>
                </a:solidFill>
              </a:rPr>
              <a:t>λαόν</a:t>
            </a:r>
            <a:r>
              <a:rPr lang="el-GR" sz="1600" i="1" dirty="0" smtClean="0">
                <a:solidFill>
                  <a:schemeClr val="tx1"/>
                </a:solidFill>
              </a:rPr>
              <a:t>».</a:t>
            </a:r>
          </a:p>
          <a:p>
            <a:r>
              <a:rPr lang="el-GR" sz="1600" i="1" dirty="0" smtClean="0">
                <a:solidFill>
                  <a:schemeClr val="tx1"/>
                </a:solidFill>
              </a:rPr>
              <a:t>Προχωρά σε συλλήψεις υπαλλήλων και το στρατοδικείο επιβάλλει ποινές φυλάκισης.</a:t>
            </a:r>
          </a:p>
          <a:p>
            <a:r>
              <a:rPr lang="el-GR" sz="1600" i="1" dirty="0" smtClean="0">
                <a:solidFill>
                  <a:schemeClr val="tx1"/>
                </a:solidFill>
              </a:rPr>
              <a:t>Μπροστά στην οργή των υπαλλήλων ο Υπουργός Οικονομίας </a:t>
            </a:r>
            <a:r>
              <a:rPr lang="el-GR" sz="1600" i="1" dirty="0" err="1" smtClean="0">
                <a:solidFill>
                  <a:schemeClr val="tx1"/>
                </a:solidFill>
              </a:rPr>
              <a:t>Γκοτζαμάνης</a:t>
            </a:r>
            <a:r>
              <a:rPr lang="el-GR" sz="1600" i="1" dirty="0" smtClean="0">
                <a:solidFill>
                  <a:schemeClr val="tx1"/>
                </a:solidFill>
              </a:rPr>
              <a:t>  ανακοινώνει ικανοποίηση των αιτημάτων.</a:t>
            </a:r>
          </a:p>
          <a:p>
            <a:pPr algn="ctr"/>
            <a:r>
              <a:rPr lang="el-GR" sz="1400" b="0" dirty="0" smtClean="0">
                <a:solidFill>
                  <a:schemeClr val="tx1"/>
                </a:solidFill>
              </a:rPr>
              <a:t>Στη φωτογραφία ο κατοχικός υπουργός Σωτήρης </a:t>
            </a:r>
            <a:r>
              <a:rPr lang="el-GR" sz="1400" b="0" dirty="0" err="1" smtClean="0">
                <a:solidFill>
                  <a:schemeClr val="tx1"/>
                </a:solidFill>
              </a:rPr>
              <a:t>Γκοτζαμάνης</a:t>
            </a:r>
            <a:r>
              <a:rPr lang="el-GR" sz="1600" i="1" dirty="0" smtClean="0">
                <a:solidFill>
                  <a:schemeClr val="tx1"/>
                </a:solidFill>
              </a:rPr>
              <a:t> </a:t>
            </a:r>
            <a:endParaRPr lang="el-GR" sz="1600" dirty="0">
              <a:solidFill>
                <a:schemeClr val="tx1"/>
              </a:solidFill>
            </a:endParaRPr>
          </a:p>
        </p:txBody>
      </p:sp>
      <p:sp>
        <p:nvSpPr>
          <p:cNvPr id="5" name="4 - Θέση περιεχομένου"/>
          <p:cNvSpPr>
            <a:spLocks noGrp="1"/>
          </p:cNvSpPr>
          <p:nvPr>
            <p:ph sz="quarter" idx="2"/>
          </p:nvPr>
        </p:nvSpPr>
        <p:spPr>
          <a:xfrm>
            <a:off x="457200" y="3000372"/>
            <a:ext cx="4257676" cy="3359948"/>
          </a:xfrm>
        </p:spPr>
        <p:txBody>
          <a:bodyPr>
            <a:normAutofit/>
          </a:bodyPr>
          <a:lstStyle/>
          <a:p>
            <a:pPr algn="ctr">
              <a:buNone/>
            </a:pPr>
            <a:r>
              <a:rPr lang="el-GR" sz="1800" b="1" dirty="0" smtClean="0">
                <a:solidFill>
                  <a:schemeClr val="accent6">
                    <a:lumMod val="50000"/>
                  </a:schemeClr>
                </a:solidFill>
              </a:rPr>
              <a:t>Η ΑΠΕΡΓΙΑ ΜΕΤΑΤΡΕΠΕΤΑΙ ΣΕ ΔΙΑΡΚΕΙΑΣ</a:t>
            </a:r>
          </a:p>
          <a:p>
            <a:pPr>
              <a:buNone/>
            </a:pPr>
            <a:r>
              <a:rPr lang="el-GR" sz="1800" dirty="0" smtClean="0"/>
              <a:t>Η απεργία μετατρέπεται σε διαρκείας με αίτημα την απελευθέρωση των συλληφθέντων.</a:t>
            </a:r>
          </a:p>
          <a:p>
            <a:pPr>
              <a:buNone/>
            </a:pPr>
            <a:r>
              <a:rPr lang="el-GR" sz="1800" dirty="0" smtClean="0"/>
              <a:t>Η κυβέρνηση με διάταγμα επιβάλλει στους απεργούντες ακόμη  και την ποινή του θανάτου.</a:t>
            </a:r>
          </a:p>
          <a:p>
            <a:pPr>
              <a:buNone/>
            </a:pPr>
            <a:r>
              <a:rPr lang="el-GR" sz="1800" dirty="0" smtClean="0"/>
              <a:t>Η κυβέρνηση καθησυχάζει τους κατακτητές και οι Γερμανοί ρίχνουν ευθύνες στους Ιταλούς ότι ολιγωρούν.</a:t>
            </a:r>
            <a:endParaRPr lang="el-GR" sz="1800" dirty="0"/>
          </a:p>
        </p:txBody>
      </p:sp>
      <p:pic>
        <p:nvPicPr>
          <p:cNvPr id="1026" name="Picture 2" descr="C:\Users\α\Desktop\Sotirios_Gkotzamanis[1].jpg"/>
          <p:cNvPicPr>
            <a:picLocks noGrp="1" noChangeAspect="1" noChangeArrowheads="1"/>
          </p:cNvPicPr>
          <p:nvPr>
            <p:ph sz="quarter" idx="4"/>
          </p:nvPr>
        </p:nvPicPr>
        <p:blipFill>
          <a:blip r:embed="rId2" cstate="print"/>
          <a:srcRect/>
          <a:stretch>
            <a:fillRect/>
          </a:stretch>
        </p:blipFill>
        <p:spPr bwMode="auto">
          <a:xfrm>
            <a:off x="5715008" y="3857628"/>
            <a:ext cx="1973538" cy="2585421"/>
          </a:xfrm>
          <a:prstGeom prst="rect">
            <a:avLst/>
          </a:prstGeom>
          <a:noFill/>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704088"/>
            <a:ext cx="8229600" cy="581772"/>
          </a:xfrm>
        </p:spPr>
        <p:txBody>
          <a:bodyPr>
            <a:normAutofit fontScale="90000"/>
          </a:bodyPr>
          <a:lstStyle/>
          <a:p>
            <a:pPr algn="ctr"/>
            <a:r>
              <a:rPr lang="el-GR" sz="2000" b="1" dirty="0" smtClean="0">
                <a:solidFill>
                  <a:srgbClr val="FF0000"/>
                </a:solidFill>
              </a:rPr>
              <a:t>22 Απριλίου 1942 </a:t>
            </a:r>
            <a:br>
              <a:rPr lang="el-GR" sz="2000" b="1" dirty="0" smtClean="0">
                <a:solidFill>
                  <a:srgbClr val="FF0000"/>
                </a:solidFill>
              </a:rPr>
            </a:br>
            <a:r>
              <a:rPr lang="el-GR" sz="2000" b="1" dirty="0" smtClean="0">
                <a:solidFill>
                  <a:srgbClr val="FF0000"/>
                </a:solidFill>
              </a:rPr>
              <a:t>Η ΚΑΤΟΧΙΚΗ ΚΥΒΕΡΝΗΣΗ ΥΠΑΝΑΧΩΡΕΙ</a:t>
            </a:r>
            <a:endParaRPr lang="el-GR" sz="2000" b="1" dirty="0">
              <a:solidFill>
                <a:srgbClr val="FF0000"/>
              </a:solidFill>
            </a:endParaRPr>
          </a:p>
        </p:txBody>
      </p:sp>
      <p:sp>
        <p:nvSpPr>
          <p:cNvPr id="3" name="2 - Θέση περιεχομένου"/>
          <p:cNvSpPr>
            <a:spLocks noGrp="1"/>
          </p:cNvSpPr>
          <p:nvPr>
            <p:ph idx="1"/>
          </p:nvPr>
        </p:nvSpPr>
        <p:spPr>
          <a:xfrm>
            <a:off x="457200" y="1357298"/>
            <a:ext cx="8229600" cy="4967302"/>
          </a:xfrm>
        </p:spPr>
        <p:txBody>
          <a:bodyPr/>
          <a:lstStyle/>
          <a:p>
            <a:pPr>
              <a:buNone/>
            </a:pPr>
            <a:r>
              <a:rPr lang="el-GR" sz="2400" dirty="0" smtClean="0">
                <a:solidFill>
                  <a:schemeClr val="tx1">
                    <a:lumMod val="95000"/>
                    <a:lumOff val="5000"/>
                  </a:schemeClr>
                </a:solidFill>
              </a:rPr>
              <a:t>Στις 22 Απριλίου η κατοχική κυβέρνηση υπαναχω</a:t>
            </a:r>
            <a:r>
              <a:rPr lang="el-GR" dirty="0" smtClean="0">
                <a:solidFill>
                  <a:schemeClr val="tx1">
                    <a:lumMod val="95000"/>
                    <a:lumOff val="5000"/>
                  </a:schemeClr>
                </a:solidFill>
              </a:rPr>
              <a:t>ρεί</a:t>
            </a:r>
          </a:p>
          <a:p>
            <a:pPr>
              <a:buNone/>
            </a:pPr>
            <a:r>
              <a:rPr lang="el-GR" sz="2400" dirty="0" smtClean="0">
                <a:solidFill>
                  <a:schemeClr val="tx1">
                    <a:lumMod val="95000"/>
                    <a:lumOff val="5000"/>
                  </a:schemeClr>
                </a:solidFill>
              </a:rPr>
              <a:t>Οι συλληφθέντες ελευθερώνονται</a:t>
            </a:r>
          </a:p>
          <a:p>
            <a:pPr>
              <a:buNone/>
            </a:pPr>
            <a:r>
              <a:rPr lang="el-GR" sz="2400" dirty="0" smtClean="0">
                <a:solidFill>
                  <a:schemeClr val="tx1">
                    <a:lumMod val="95000"/>
                    <a:lumOff val="5000"/>
                  </a:schemeClr>
                </a:solidFill>
              </a:rPr>
              <a:t>Οι απολυμένοι επανέρχονται στις δουλειές τους</a:t>
            </a:r>
          </a:p>
          <a:p>
            <a:pPr>
              <a:buNone/>
            </a:pPr>
            <a:r>
              <a:rPr lang="el-GR" sz="2400" dirty="0" smtClean="0">
                <a:solidFill>
                  <a:schemeClr val="tx1">
                    <a:lumMod val="95000"/>
                    <a:lumOff val="5000"/>
                  </a:schemeClr>
                </a:solidFill>
              </a:rPr>
              <a:t>Οι διώξεις που εκκρεμούσαν στο στρατοδικείο σταματούν</a:t>
            </a:r>
          </a:p>
          <a:p>
            <a:pPr>
              <a:buNone/>
            </a:pPr>
            <a:r>
              <a:rPr lang="el-GR" sz="2400" dirty="0" smtClean="0">
                <a:solidFill>
                  <a:schemeClr val="tx1">
                    <a:lumMod val="95000"/>
                    <a:lumOff val="5000"/>
                  </a:schemeClr>
                </a:solidFill>
              </a:rPr>
              <a:t>Δίνονται προκαταβολές μισθών</a:t>
            </a:r>
          </a:p>
          <a:p>
            <a:pPr>
              <a:buNone/>
            </a:pPr>
            <a:r>
              <a:rPr lang="el-GR" sz="2400" dirty="0" smtClean="0">
                <a:solidFill>
                  <a:schemeClr val="tx1">
                    <a:lumMod val="95000"/>
                    <a:lumOff val="5000"/>
                  </a:schemeClr>
                </a:solidFill>
              </a:rPr>
              <a:t>Ενισχύονται οι υπαλληλικοί συνεταιρισμοί</a:t>
            </a:r>
          </a:p>
          <a:p>
            <a:pPr>
              <a:buNone/>
            </a:pPr>
            <a:r>
              <a:rPr lang="el-GR" sz="2400" dirty="0" smtClean="0">
                <a:solidFill>
                  <a:schemeClr val="tx1">
                    <a:lumMod val="95000"/>
                    <a:lumOff val="5000"/>
                  </a:schemeClr>
                </a:solidFill>
              </a:rPr>
              <a:t>Η πληρωμή των υπαλλήλων γίνεται δεκαπενθήμερη </a:t>
            </a:r>
          </a:p>
          <a:p>
            <a:pPr>
              <a:buNone/>
            </a:pPr>
            <a:r>
              <a:rPr lang="el-GR" sz="2400" dirty="0" smtClean="0">
                <a:solidFill>
                  <a:schemeClr val="tx1">
                    <a:lumMod val="95000"/>
                    <a:lumOff val="5000"/>
                  </a:schemeClr>
                </a:solidFill>
              </a:rPr>
              <a:t>Χορηγείται ειδικό επίδομα στους υπαλλήλους</a:t>
            </a:r>
          </a:p>
          <a:p>
            <a:pPr>
              <a:buNone/>
            </a:pPr>
            <a:endParaRPr lang="el-GR" sz="2400" dirty="0" smtClean="0">
              <a:solidFill>
                <a:schemeClr val="tx1">
                  <a:lumMod val="95000"/>
                  <a:lumOff val="5000"/>
                </a:schemeClr>
              </a:solidFill>
            </a:endParaRPr>
          </a:p>
          <a:p>
            <a:pPr algn="ctr">
              <a:buNone/>
            </a:pPr>
            <a:r>
              <a:rPr lang="el-GR" sz="2400" b="1" dirty="0" smtClean="0">
                <a:solidFill>
                  <a:schemeClr val="tx2"/>
                </a:solidFill>
              </a:rPr>
              <a:t>ΗΤΑΝ Η ΠΡΩΤΗ ΜΕΓΑΛΗ ΑΠΕΡΓΙΑ ΣΤΗΝ ΕΥΡΩΠΗ</a:t>
            </a:r>
          </a:p>
          <a:p>
            <a:pPr algn="ctr">
              <a:buNone/>
            </a:pPr>
            <a:r>
              <a:rPr lang="el-GR" sz="2400" b="1" dirty="0" smtClean="0">
                <a:solidFill>
                  <a:schemeClr val="tx2"/>
                </a:solidFill>
              </a:rPr>
              <a:t>ΟΙ ΥΠΑΛΛΗΛΟΙ ΒΓΗΚΑΝ ΕΝΙΣΧΥΜΕΝΟΙ</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704088"/>
            <a:ext cx="8305800" cy="4939490"/>
          </a:xfrm>
        </p:spPr>
        <p:txBody>
          <a:bodyPr>
            <a:normAutofit fontScale="90000"/>
          </a:bodyPr>
          <a:lstStyle/>
          <a:p>
            <a:pPr algn="ctr"/>
            <a:r>
              <a:rPr lang="el-GR" sz="3200" b="1" dirty="0" smtClean="0">
                <a:solidFill>
                  <a:schemeClr val="tx1"/>
                </a:solidFill>
              </a:rPr>
              <a:t>ΚΑΘΟΡΙΣΤΙΚΟ ΣΗΜΕΙΟ ΓΙΑ ΤΗ ΣΥΓΚΡΟΤΗΣΗ ΥΠΑΛΛΗΛΙΚΩΝ ΟΡΓΑΝΩΣΕΩΝ</a:t>
            </a:r>
            <a:br>
              <a:rPr lang="el-GR" sz="3200" b="1" dirty="0" smtClean="0">
                <a:solidFill>
                  <a:schemeClr val="tx1"/>
                </a:solidFill>
              </a:rPr>
            </a:br>
            <a:r>
              <a:rPr lang="el-GR" sz="3200" b="1" dirty="0" smtClean="0">
                <a:solidFill>
                  <a:schemeClr val="tx1"/>
                </a:solidFill>
              </a:rPr>
              <a:t/>
            </a:r>
            <a:br>
              <a:rPr lang="el-GR" sz="3200" b="1" dirty="0" smtClean="0">
                <a:solidFill>
                  <a:schemeClr val="tx1"/>
                </a:solidFill>
              </a:rPr>
            </a:br>
            <a:r>
              <a:rPr lang="el-GR" sz="3200" b="1" dirty="0" smtClean="0">
                <a:solidFill>
                  <a:schemeClr val="tx1"/>
                </a:solidFill>
              </a:rPr>
              <a:t>1. Η αναθεώρηση του άρθρου 11 του συντάγματος του 1911. Με την αναθεώρηση οι υπάλληλοι απολάμβαναν το δικαίωμα του συνεταιρίζεσθαι χωρίς κανένα περιορισμό</a:t>
            </a:r>
            <a:br>
              <a:rPr lang="el-GR" sz="3200" b="1" dirty="0" smtClean="0">
                <a:solidFill>
                  <a:schemeClr val="tx1"/>
                </a:solidFill>
              </a:rPr>
            </a:br>
            <a:r>
              <a:rPr lang="el-GR" sz="3200" b="1" dirty="0" smtClean="0">
                <a:solidFill>
                  <a:schemeClr val="tx1"/>
                </a:solidFill>
              </a:rPr>
              <a:t/>
            </a:r>
            <a:br>
              <a:rPr lang="el-GR" sz="3200" b="1" dirty="0" smtClean="0">
                <a:solidFill>
                  <a:schemeClr val="tx1"/>
                </a:solidFill>
              </a:rPr>
            </a:br>
            <a:r>
              <a:rPr lang="el-GR" sz="3200" b="1" dirty="0" smtClean="0">
                <a:solidFill>
                  <a:schemeClr val="tx1"/>
                </a:solidFill>
              </a:rPr>
              <a:t>2. Ο νόμος 2151/1920</a:t>
            </a:r>
            <a:r>
              <a:rPr lang="el-GR" sz="3200" b="1" i="1" dirty="0" smtClean="0">
                <a:solidFill>
                  <a:schemeClr val="tx1"/>
                </a:solidFill>
              </a:rPr>
              <a:t> «περί επαγγελματικών σωματείων» </a:t>
            </a:r>
            <a:r>
              <a:rPr lang="el-GR" sz="3200" b="1" dirty="0" smtClean="0">
                <a:solidFill>
                  <a:schemeClr val="tx1"/>
                </a:solidFill>
              </a:rPr>
              <a:t>ο οποίος συμπλήρωνε τον νόμο 281/1914 </a:t>
            </a:r>
            <a:r>
              <a:rPr lang="el-GR" sz="3200" b="1" i="1" dirty="0" smtClean="0">
                <a:solidFill>
                  <a:schemeClr val="tx1"/>
                </a:solidFill>
              </a:rPr>
              <a:t>«περί σωματείων»</a:t>
            </a:r>
            <a:endParaRPr lang="el-GR" sz="3200" b="1" dirty="0">
              <a:solidFill>
                <a:schemeClr val="tx1"/>
              </a:solidFill>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704088"/>
            <a:ext cx="8229600" cy="1796218"/>
          </a:xfrm>
        </p:spPr>
        <p:txBody>
          <a:bodyPr>
            <a:noAutofit/>
          </a:bodyPr>
          <a:lstStyle/>
          <a:p>
            <a:pPr algn="ctr"/>
            <a:r>
              <a:rPr lang="el-GR" sz="2800" b="1" dirty="0" smtClean="0"/>
              <a:t>ΠΑΝΤΡΙΑΤΑΤΙΚΗ</a:t>
            </a:r>
            <a:r>
              <a:rPr lang="el-GR" sz="2800" dirty="0" smtClean="0"/>
              <a:t/>
            </a:r>
            <a:br>
              <a:rPr lang="el-GR" sz="2800" dirty="0" smtClean="0"/>
            </a:br>
            <a:r>
              <a:rPr lang="el-GR" sz="2000" dirty="0" smtClean="0">
                <a:solidFill>
                  <a:schemeClr val="tx1"/>
                </a:solidFill>
              </a:rPr>
              <a:t>(Όργανο των συμφερόντων του προσωπικού ΤΤΤ και Ταχυδρομικού Ταμιευτηρίου)</a:t>
            </a:r>
            <a:r>
              <a:rPr lang="el-GR" sz="2800" dirty="0" smtClean="0"/>
              <a:t/>
            </a:r>
            <a:br>
              <a:rPr lang="el-GR" sz="2800" dirty="0" smtClean="0"/>
            </a:br>
            <a:r>
              <a:rPr lang="el-GR" sz="2800" dirty="0" smtClean="0">
                <a:solidFill>
                  <a:srgbClr val="7030A0"/>
                </a:solidFill>
              </a:rPr>
              <a:t>Στο έντυπο αυτό μετά την απελευθέρωση υπάρχουν περιγραφές των γεγονότων της απεργίας</a:t>
            </a:r>
            <a:endParaRPr lang="el-GR" sz="2800" dirty="0"/>
          </a:p>
        </p:txBody>
      </p:sp>
      <p:pic>
        <p:nvPicPr>
          <p:cNvPr id="4" name="3 - Θέση περιεχομένου" descr="ΠΑΝΤΡΙΑΤΑΤΙΚΗ.jpg"/>
          <p:cNvPicPr>
            <a:picLocks noGrp="1" noChangeAspect="1"/>
          </p:cNvPicPr>
          <p:nvPr>
            <p:ph idx="1"/>
          </p:nvPr>
        </p:nvPicPr>
        <p:blipFill>
          <a:blip r:embed="rId2" cstate="print"/>
          <a:stretch>
            <a:fillRect/>
          </a:stretch>
        </p:blipFill>
        <p:spPr>
          <a:xfrm>
            <a:off x="2914286" y="2714620"/>
            <a:ext cx="3515101" cy="3609980"/>
          </a:xfrm>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704088"/>
            <a:ext cx="8229600" cy="438896"/>
          </a:xfrm>
        </p:spPr>
        <p:txBody>
          <a:bodyPr>
            <a:normAutofit/>
          </a:bodyPr>
          <a:lstStyle/>
          <a:p>
            <a:pPr algn="ctr"/>
            <a:r>
              <a:rPr lang="el-GR" sz="2000" b="1" dirty="0" smtClean="0">
                <a:solidFill>
                  <a:srgbClr val="FF0000"/>
                </a:solidFill>
              </a:rPr>
              <a:t>ΝΕΕΣ ΑΠΕΡΓΙΕΣ ΣΤΙΣ 7 ΣΕΠΤΕΜΒΡΙΟΥ 1942</a:t>
            </a:r>
            <a:endParaRPr lang="el-GR" sz="2000" b="1" dirty="0">
              <a:solidFill>
                <a:srgbClr val="FF0000"/>
              </a:solidFill>
            </a:endParaRPr>
          </a:p>
        </p:txBody>
      </p:sp>
      <p:sp>
        <p:nvSpPr>
          <p:cNvPr id="3" name="2 - Θέση περιεχομένου"/>
          <p:cNvSpPr>
            <a:spLocks noGrp="1"/>
          </p:cNvSpPr>
          <p:nvPr>
            <p:ph sz="half" idx="1"/>
          </p:nvPr>
        </p:nvSpPr>
        <p:spPr>
          <a:xfrm>
            <a:off x="457200" y="1428736"/>
            <a:ext cx="4400552" cy="4926189"/>
          </a:xfrm>
        </p:spPr>
        <p:txBody>
          <a:bodyPr>
            <a:normAutofit/>
          </a:bodyPr>
          <a:lstStyle/>
          <a:p>
            <a:r>
              <a:rPr lang="el-GR" sz="2000" dirty="0" smtClean="0"/>
              <a:t>Απεργούν 50.000 μισθωτοί</a:t>
            </a:r>
          </a:p>
          <a:p>
            <a:r>
              <a:rPr lang="el-GR" sz="2000" dirty="0" smtClean="0"/>
              <a:t>Αιτήματα: Το επισιτιστικό, το μισθολογικό και η απελευθέρωση συλληφθέντων απεργών</a:t>
            </a:r>
          </a:p>
          <a:p>
            <a:r>
              <a:rPr lang="el-GR" sz="2000" dirty="0" smtClean="0"/>
              <a:t>Η κατοχική κυβέρνηση απειλεί πως οι κατοχικές δυνάμεις θα σταματήσουν τα συσσίτια αν δεν τερματιστεί η απεργία</a:t>
            </a:r>
          </a:p>
          <a:p>
            <a:r>
              <a:rPr lang="el-GR" sz="2000" dirty="0" smtClean="0"/>
              <a:t>Απολύονται 350 υπάλληλοι</a:t>
            </a:r>
          </a:p>
          <a:p>
            <a:r>
              <a:rPr lang="el-GR" sz="2000" dirty="0" smtClean="0"/>
              <a:t>Σε πολλούς επιβάλλεται προσωρινή παύση</a:t>
            </a:r>
          </a:p>
          <a:p>
            <a:r>
              <a:rPr lang="el-GR" sz="2000" dirty="0" smtClean="0"/>
              <a:t>Διακόπτονται τα συσσίτια σε δημοσίους υπαλλήλους που απεργούν</a:t>
            </a:r>
          </a:p>
          <a:p>
            <a:endParaRPr lang="el-GR" sz="2400" dirty="0" smtClean="0"/>
          </a:p>
        </p:txBody>
      </p:sp>
      <p:sp>
        <p:nvSpPr>
          <p:cNvPr id="4" name="3 - Θέση περιεχομένου"/>
          <p:cNvSpPr>
            <a:spLocks noGrp="1"/>
          </p:cNvSpPr>
          <p:nvPr>
            <p:ph sz="half" idx="2"/>
          </p:nvPr>
        </p:nvSpPr>
        <p:spPr>
          <a:xfrm>
            <a:off x="5072066" y="1428736"/>
            <a:ext cx="3614734" cy="4926189"/>
          </a:xfrm>
        </p:spPr>
        <p:txBody>
          <a:bodyPr>
            <a:normAutofit/>
          </a:bodyPr>
          <a:lstStyle/>
          <a:p>
            <a:pPr algn="ctr">
              <a:buNone/>
            </a:pPr>
            <a:r>
              <a:rPr lang="el-GR" sz="2000" b="1" dirty="0" smtClean="0"/>
              <a:t>Συνταγματάρχης </a:t>
            </a:r>
            <a:r>
              <a:rPr lang="en-US" sz="2000" b="1" dirty="0" err="1" smtClean="0"/>
              <a:t>Weygoldt</a:t>
            </a:r>
            <a:endParaRPr lang="en-US" sz="2000" b="1" dirty="0" smtClean="0"/>
          </a:p>
          <a:p>
            <a:pPr algn="ctr">
              <a:buNone/>
            </a:pPr>
            <a:r>
              <a:rPr lang="el-GR" sz="1600" dirty="0" smtClean="0"/>
              <a:t>(Γερμανός Επιτελάρχης Στρατιωτικής Διοίκησης Νοτίου Ελλάδας)</a:t>
            </a:r>
          </a:p>
          <a:p>
            <a:pPr algn="just">
              <a:buNone/>
            </a:pPr>
            <a:r>
              <a:rPr lang="el-GR" sz="1600" dirty="0" smtClean="0"/>
              <a:t>Αναφέρει για τους συλληφθέντες υπαλλήλους:  </a:t>
            </a:r>
            <a:endParaRPr lang="el-GR" sz="1600" i="1" dirty="0" smtClean="0"/>
          </a:p>
          <a:p>
            <a:pPr algn="just">
              <a:buNone/>
            </a:pPr>
            <a:endParaRPr lang="el-GR" sz="1600" i="1" dirty="0" smtClean="0"/>
          </a:p>
          <a:p>
            <a:pPr algn="just">
              <a:buNone/>
            </a:pPr>
            <a:r>
              <a:rPr lang="el-GR" sz="1600" i="1" dirty="0" smtClean="0"/>
              <a:t>«Οι </a:t>
            </a:r>
            <a:r>
              <a:rPr lang="el-GR" sz="1600" i="1" dirty="0" err="1" smtClean="0"/>
              <a:t>αρχισυνωμότες</a:t>
            </a:r>
            <a:r>
              <a:rPr lang="el-GR" sz="1600" i="1" dirty="0" smtClean="0"/>
              <a:t> που συνελήφθησαν, παραπέμφθηκαν σε γερμανικά και ιταλικά στρατοδικεία. Δυο καταδικάστηκαν σε θάνατο , άλλοι σε βαριές ποινές φυλάκισης»*</a:t>
            </a:r>
          </a:p>
          <a:p>
            <a:pPr algn="just">
              <a:buNone/>
            </a:pPr>
            <a:endParaRPr lang="el-GR" sz="1600" i="1" dirty="0" smtClean="0"/>
          </a:p>
          <a:p>
            <a:pPr algn="just">
              <a:buNone/>
            </a:pPr>
            <a:endParaRPr lang="el-GR" sz="1600" i="1" dirty="0" smtClean="0"/>
          </a:p>
          <a:p>
            <a:pPr algn="just">
              <a:buNone/>
            </a:pPr>
            <a:endParaRPr lang="el-GR" sz="1600" i="1" dirty="0" smtClean="0"/>
          </a:p>
          <a:p>
            <a:pPr algn="just">
              <a:buNone/>
            </a:pPr>
            <a:r>
              <a:rPr lang="el-GR" sz="1600" dirty="0" smtClean="0"/>
              <a:t>* Πηγή: </a:t>
            </a:r>
            <a:r>
              <a:rPr lang="en-US" sz="1600" dirty="0" err="1" smtClean="0"/>
              <a:t>Verwaltungsbericht</a:t>
            </a:r>
            <a:r>
              <a:rPr lang="en-US" sz="1600" dirty="0" smtClean="0"/>
              <a:t> fur </a:t>
            </a:r>
            <a:r>
              <a:rPr lang="en-US" sz="1600" dirty="0" err="1" smtClean="0"/>
              <a:t>juli</a:t>
            </a:r>
            <a:r>
              <a:rPr lang="en-US" sz="1600" dirty="0" smtClean="0"/>
              <a:t> und August 1942, 17.9.1942: BA-MA, RW 40/126</a:t>
            </a:r>
            <a:endParaRPr lang="el-GR" sz="1600"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704088"/>
            <a:ext cx="8229600" cy="1581904"/>
          </a:xfrm>
        </p:spPr>
        <p:txBody>
          <a:bodyPr>
            <a:normAutofit fontScale="90000"/>
          </a:bodyPr>
          <a:lstStyle/>
          <a:p>
            <a:pPr algn="ctr"/>
            <a:r>
              <a:rPr lang="el-GR" sz="2000" b="1" dirty="0" smtClean="0">
                <a:solidFill>
                  <a:srgbClr val="FF0000"/>
                </a:solidFill>
              </a:rPr>
              <a:t>Η ΑΠΕΡΓΙΑ ΠΑΙΡΝΕΙ ΕΥΡΥΤΕΡΑ ΧΑΡΑΚΤΗΡΙΣΤΙΚΑ</a:t>
            </a:r>
            <a:br>
              <a:rPr lang="el-GR" sz="2000" b="1" dirty="0" smtClean="0">
                <a:solidFill>
                  <a:srgbClr val="FF0000"/>
                </a:solidFill>
              </a:rPr>
            </a:br>
            <a:r>
              <a:rPr lang="el-GR" sz="2000" b="1" dirty="0" smtClean="0">
                <a:solidFill>
                  <a:srgbClr val="FF0000"/>
                </a:solidFill>
              </a:rPr>
              <a:t>ΜΕ ΠΡΟΚΗΡΥΞΕΙΣ ΚΑΛΟΥΝ ΤΟΝ ΛΑΟ ΣΕ ΑΠΕΡΓΙΑ ΑΛΛΗΛΕΓΓΥΗΣ</a:t>
            </a:r>
            <a:br>
              <a:rPr lang="el-GR" sz="2000" b="1" dirty="0" smtClean="0">
                <a:solidFill>
                  <a:srgbClr val="FF0000"/>
                </a:solidFill>
              </a:rPr>
            </a:br>
            <a:r>
              <a:rPr lang="el-GR" sz="2000" b="1" dirty="0" smtClean="0">
                <a:solidFill>
                  <a:srgbClr val="FF0000"/>
                </a:solidFill>
              </a:rPr>
              <a:t>ΘΕΛΟΥΝ ΝΑ ΞΕΣΗΚΩΣΟΥΝ ΤΟΝ ΚΟΣΜΟ ΕΝΑΝΤΙΑ ΣΤΗΝ ΚΑΤΟΧΙΚΗ ΚΥΒΕΡΝΗΣΗ</a:t>
            </a:r>
            <a:r>
              <a:rPr lang="en-US" sz="2000" b="1" dirty="0" smtClean="0">
                <a:solidFill>
                  <a:srgbClr val="FF0000"/>
                </a:solidFill>
              </a:rPr>
              <a:t/>
            </a:r>
            <a:br>
              <a:rPr lang="en-US" sz="2000" b="1" dirty="0" smtClean="0">
                <a:solidFill>
                  <a:srgbClr val="FF0000"/>
                </a:solidFill>
              </a:rPr>
            </a:br>
            <a:r>
              <a:rPr lang="el-GR" sz="2000" b="1" dirty="0" smtClean="0">
                <a:solidFill>
                  <a:srgbClr val="FF0000"/>
                </a:solidFill>
              </a:rPr>
              <a:t>Η ΑΠΕΡΓΙΑ ΕΛΗΞΕ ΜΕ ΜΕΓΑΛΟ ΣΥΛΛΑΛΗΤΗΡΙΟ ΣΤΙΣ 13 ΣΕΠΤΕΜΒΡΗ 1942</a:t>
            </a:r>
            <a:r>
              <a:rPr lang="en-US" sz="2000" b="1" dirty="0" smtClean="0">
                <a:solidFill>
                  <a:srgbClr val="FF0000"/>
                </a:solidFill>
              </a:rPr>
              <a:t/>
            </a:r>
            <a:br>
              <a:rPr lang="en-US" sz="2000" b="1" dirty="0" smtClean="0">
                <a:solidFill>
                  <a:srgbClr val="FF0000"/>
                </a:solidFill>
              </a:rPr>
            </a:br>
            <a:endParaRPr lang="el-GR" sz="2000" b="1" dirty="0">
              <a:solidFill>
                <a:srgbClr val="FF0000"/>
              </a:solidFill>
            </a:endParaRPr>
          </a:p>
        </p:txBody>
      </p:sp>
      <p:sp>
        <p:nvSpPr>
          <p:cNvPr id="3" name="2 - Θέση περιεχομένου"/>
          <p:cNvSpPr>
            <a:spLocks noGrp="1"/>
          </p:cNvSpPr>
          <p:nvPr>
            <p:ph sz="half" idx="1"/>
          </p:nvPr>
        </p:nvSpPr>
        <p:spPr>
          <a:xfrm>
            <a:off x="457200" y="2357430"/>
            <a:ext cx="4038600" cy="3997495"/>
          </a:xfrm>
        </p:spPr>
        <p:txBody>
          <a:bodyPr>
            <a:normAutofit fontScale="92500" lnSpcReduction="10000"/>
          </a:bodyPr>
          <a:lstStyle/>
          <a:p>
            <a:pPr algn="ctr">
              <a:buNone/>
            </a:pPr>
            <a:r>
              <a:rPr lang="el-GR" sz="2000" b="1" dirty="0" smtClean="0">
                <a:solidFill>
                  <a:srgbClr val="FF0000"/>
                </a:solidFill>
              </a:rPr>
              <a:t>ΝΕΑ ΓΕΝΙΚΗ ΑΠΕΡΓΙΑ ΣΤΙΣ </a:t>
            </a:r>
          </a:p>
          <a:p>
            <a:pPr algn="ctr">
              <a:buNone/>
            </a:pPr>
            <a:r>
              <a:rPr lang="el-GR" sz="2000" b="1" dirty="0" smtClean="0">
                <a:solidFill>
                  <a:srgbClr val="FF0000"/>
                </a:solidFill>
              </a:rPr>
              <a:t>22 ΔΕΚΕΜΒΡΙΟΥ 1942</a:t>
            </a:r>
          </a:p>
          <a:p>
            <a:pPr algn="ctr">
              <a:buNone/>
            </a:pPr>
            <a:endParaRPr lang="el-GR" sz="2000" b="1" dirty="0" smtClean="0">
              <a:solidFill>
                <a:srgbClr val="FF0000"/>
              </a:solidFill>
            </a:endParaRPr>
          </a:p>
          <a:p>
            <a:pPr algn="just">
              <a:buNone/>
            </a:pPr>
            <a:r>
              <a:rPr lang="el-GR" sz="1800" b="1" u="sng" dirty="0" smtClean="0">
                <a:solidFill>
                  <a:schemeClr val="accent6">
                    <a:lumMod val="50000"/>
                  </a:schemeClr>
                </a:solidFill>
              </a:rPr>
              <a:t>ΑΙΤΗΜΑΤΑ: </a:t>
            </a:r>
            <a:r>
              <a:rPr lang="el-GR" sz="1800" dirty="0" smtClean="0">
                <a:solidFill>
                  <a:schemeClr val="accent6">
                    <a:lumMod val="50000"/>
                  </a:schemeClr>
                </a:solidFill>
              </a:rPr>
              <a:t>Να σταματήσουν οι συλλήψεις, οι καταδίκες, τα βασανιστήρια και να λυθεί το επισιτιστικό πρόβλημα</a:t>
            </a:r>
          </a:p>
          <a:p>
            <a:pPr algn="just">
              <a:buNone/>
            </a:pPr>
            <a:endParaRPr lang="el-GR" sz="1800" b="1" u="sng" dirty="0" smtClean="0">
              <a:solidFill>
                <a:schemeClr val="accent6">
                  <a:lumMod val="50000"/>
                </a:schemeClr>
              </a:solidFill>
            </a:endParaRPr>
          </a:p>
          <a:p>
            <a:pPr algn="just">
              <a:buNone/>
            </a:pPr>
            <a:r>
              <a:rPr lang="el-GR" sz="1800" b="1" dirty="0" smtClean="0"/>
              <a:t>Οι απεργοί διαδηλώνουν στην Αθήνα, συγκρούονται με τους Ιταλούς καραμπινιέρους </a:t>
            </a:r>
          </a:p>
          <a:p>
            <a:pPr algn="ctr">
              <a:buNone/>
            </a:pPr>
            <a:r>
              <a:rPr lang="el-GR" sz="1800" b="1" dirty="0" smtClean="0">
                <a:solidFill>
                  <a:srgbClr val="C00000"/>
                </a:solidFill>
              </a:rPr>
              <a:t>Δολοφονείται ένας απεργός</a:t>
            </a:r>
          </a:p>
          <a:p>
            <a:pPr algn="just">
              <a:buNone/>
            </a:pPr>
            <a:r>
              <a:rPr lang="el-GR" sz="1600" dirty="0" smtClean="0"/>
              <a:t>(Στη διπλανή φωτογραφία έφιπποι Ιταλοί αστυνομικοί κυνηγούν υπαλλήλους διαδηλωτές στο Σύνταγμα)</a:t>
            </a:r>
          </a:p>
        </p:txBody>
      </p:sp>
      <p:pic>
        <p:nvPicPr>
          <p:cNvPr id="2050" name="Picture 2" descr="C:\Users\α\Desktop\2 (1).jpg"/>
          <p:cNvPicPr>
            <a:picLocks noGrp="1" noChangeAspect="1" noChangeArrowheads="1"/>
          </p:cNvPicPr>
          <p:nvPr>
            <p:ph sz="half" idx="2"/>
          </p:nvPr>
        </p:nvPicPr>
        <p:blipFill>
          <a:blip r:embed="rId2" cstate="print"/>
          <a:srcRect/>
          <a:stretch>
            <a:fillRect/>
          </a:stretch>
        </p:blipFill>
        <p:spPr bwMode="auto">
          <a:xfrm>
            <a:off x="4648200" y="2853645"/>
            <a:ext cx="4038600" cy="3004911"/>
          </a:xfrm>
          <a:prstGeom prst="rect">
            <a:avLst/>
          </a:prstGeom>
          <a:noFill/>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704088"/>
            <a:ext cx="8229600" cy="438896"/>
          </a:xfrm>
        </p:spPr>
        <p:txBody>
          <a:bodyPr>
            <a:normAutofit/>
          </a:bodyPr>
          <a:lstStyle/>
          <a:p>
            <a:r>
              <a:rPr lang="el-GR" sz="2000" b="1" dirty="0" smtClean="0">
                <a:solidFill>
                  <a:srgbClr val="FF0000"/>
                </a:solidFill>
              </a:rPr>
              <a:t>ΑΓΩΝΑΣ ΤΩΝ ΥΠΑΛΛΗΛΙΚΩΝ ΟΡΓΑΝΩΣΕΩΝ ΕΝΑΝΤΙΑ ΣΤΗΝ ΕΠΙΣΤΡΑΤΕΥΣΗ</a:t>
            </a:r>
            <a:endParaRPr lang="el-GR" sz="2000" b="1" dirty="0">
              <a:solidFill>
                <a:srgbClr val="FF0000"/>
              </a:solidFill>
            </a:endParaRPr>
          </a:p>
        </p:txBody>
      </p:sp>
      <p:sp>
        <p:nvSpPr>
          <p:cNvPr id="3" name="2 - Θέση κειμένου"/>
          <p:cNvSpPr>
            <a:spLocks noGrp="1"/>
          </p:cNvSpPr>
          <p:nvPr>
            <p:ph type="body" idx="1"/>
          </p:nvPr>
        </p:nvSpPr>
        <p:spPr>
          <a:xfrm>
            <a:off x="457200" y="1285860"/>
            <a:ext cx="4040188" cy="2500330"/>
          </a:xfrm>
        </p:spPr>
        <p:txBody>
          <a:bodyPr/>
          <a:lstStyle/>
          <a:p>
            <a:pPr algn="ctr"/>
            <a:r>
              <a:rPr lang="el-GR" sz="1800" dirty="0" smtClean="0">
                <a:solidFill>
                  <a:srgbClr val="FF0000"/>
                </a:solidFill>
              </a:rPr>
              <a:t>ΠΑΡΑΙΤΗΣΗ ΤΣΟΛΑΚΟΓΛΟΥ</a:t>
            </a:r>
          </a:p>
          <a:p>
            <a:pPr algn="ctr"/>
            <a:r>
              <a:rPr lang="el-GR" sz="1800" b="0" dirty="0" smtClean="0">
                <a:solidFill>
                  <a:schemeClr val="tx1"/>
                </a:solidFill>
              </a:rPr>
              <a:t>Οι συνεχείς κινητοποιήσεις των υπαλλήλων αναγκάζουν τον </a:t>
            </a:r>
            <a:r>
              <a:rPr lang="el-GR" sz="1800" b="0" dirty="0" err="1" smtClean="0">
                <a:solidFill>
                  <a:schemeClr val="tx1"/>
                </a:solidFill>
              </a:rPr>
              <a:t>Τσολάκογλου</a:t>
            </a:r>
            <a:r>
              <a:rPr lang="el-GR" sz="1800" b="0" dirty="0" smtClean="0">
                <a:solidFill>
                  <a:schemeClr val="tx1"/>
                </a:solidFill>
              </a:rPr>
              <a:t> σε παραίτηση.</a:t>
            </a:r>
          </a:p>
          <a:p>
            <a:pPr algn="just"/>
            <a:r>
              <a:rPr lang="el-GR" sz="1800" b="0" dirty="0" smtClean="0">
                <a:solidFill>
                  <a:schemeClr val="tx1"/>
                </a:solidFill>
              </a:rPr>
              <a:t>Οι κατακτητές ορίζουν Πρωθυπουργό τον καθηγητή Κώστα </a:t>
            </a:r>
            <a:r>
              <a:rPr lang="el-GR" sz="1800" b="0" dirty="0" err="1" smtClean="0">
                <a:solidFill>
                  <a:schemeClr val="tx1"/>
                </a:solidFill>
              </a:rPr>
              <a:t>Λογοθετόπουλο</a:t>
            </a:r>
            <a:r>
              <a:rPr lang="el-GR" sz="1800" b="0" dirty="0" smtClean="0">
                <a:solidFill>
                  <a:schemeClr val="tx1"/>
                </a:solidFill>
              </a:rPr>
              <a:t>.</a:t>
            </a:r>
          </a:p>
          <a:p>
            <a:pPr algn="just"/>
            <a:r>
              <a:rPr lang="el-GR" sz="1600" b="0" dirty="0" smtClean="0">
                <a:solidFill>
                  <a:schemeClr val="tx1"/>
                </a:solidFill>
              </a:rPr>
              <a:t>(Στη φωτογραφία ο Κ. </a:t>
            </a:r>
            <a:r>
              <a:rPr lang="el-GR" sz="1600" b="0" dirty="0" err="1" smtClean="0">
                <a:solidFill>
                  <a:schemeClr val="tx1"/>
                </a:solidFill>
              </a:rPr>
              <a:t>Λογοθετόπουλος</a:t>
            </a:r>
            <a:r>
              <a:rPr lang="el-GR" sz="1600" b="0" dirty="0" smtClean="0">
                <a:solidFill>
                  <a:schemeClr val="tx1"/>
                </a:solidFill>
              </a:rPr>
              <a:t>)</a:t>
            </a:r>
          </a:p>
          <a:p>
            <a:pPr algn="just"/>
            <a:endParaRPr lang="el-GR" sz="1800" b="0" dirty="0">
              <a:solidFill>
                <a:schemeClr val="tx1"/>
              </a:solidFill>
            </a:endParaRPr>
          </a:p>
        </p:txBody>
      </p:sp>
      <p:sp>
        <p:nvSpPr>
          <p:cNvPr id="4" name="3 - Θέση κειμένου"/>
          <p:cNvSpPr>
            <a:spLocks noGrp="1"/>
          </p:cNvSpPr>
          <p:nvPr>
            <p:ph type="body" sz="half" idx="3"/>
          </p:nvPr>
        </p:nvSpPr>
        <p:spPr>
          <a:xfrm>
            <a:off x="4500563" y="1428736"/>
            <a:ext cx="4357718" cy="2143140"/>
          </a:xfrm>
        </p:spPr>
        <p:txBody>
          <a:bodyPr>
            <a:normAutofit fontScale="92500"/>
          </a:bodyPr>
          <a:lstStyle/>
          <a:p>
            <a:r>
              <a:rPr lang="el-GR" sz="1800" dirty="0" smtClean="0"/>
              <a:t>Για να καλύψει την ανάγκη έλλειψης εργατικών χεριών και να θέσει τέλος στις κινητοποιήσεις και τις αναταραχές στην Ελλάδα και αλλού ο Στρατιωτικός Διοικητής ΝΑ Ευρώπης, Στρατάρχης </a:t>
            </a:r>
            <a:r>
              <a:rPr lang="en-US" sz="1800" dirty="0" smtClean="0"/>
              <a:t>Alexander </a:t>
            </a:r>
            <a:r>
              <a:rPr lang="en-US" sz="1800" dirty="0" err="1" smtClean="0"/>
              <a:t>Lohr</a:t>
            </a:r>
            <a:r>
              <a:rPr lang="en-US" sz="1800" dirty="0" smtClean="0"/>
              <a:t>  </a:t>
            </a:r>
            <a:r>
              <a:rPr lang="el-GR" sz="1800" dirty="0" smtClean="0"/>
              <a:t>διατάζει στις 30.1.1943 γενική υποχρέωση εργασίας πληθυσμού.</a:t>
            </a:r>
          </a:p>
          <a:p>
            <a:pPr algn="ctr"/>
            <a:r>
              <a:rPr lang="el-GR" sz="1800" b="0" dirty="0" smtClean="0">
                <a:solidFill>
                  <a:schemeClr val="tx1"/>
                </a:solidFill>
              </a:rPr>
              <a:t>(Στη φωτογραφία ο </a:t>
            </a:r>
            <a:r>
              <a:rPr lang="en-US" sz="1800" b="0" dirty="0" smtClean="0">
                <a:solidFill>
                  <a:schemeClr val="tx1"/>
                </a:solidFill>
              </a:rPr>
              <a:t>Alexander </a:t>
            </a:r>
            <a:r>
              <a:rPr lang="en-US" sz="1800" b="0" dirty="0" err="1" smtClean="0">
                <a:solidFill>
                  <a:schemeClr val="tx1"/>
                </a:solidFill>
              </a:rPr>
              <a:t>Lohr</a:t>
            </a:r>
            <a:r>
              <a:rPr lang="en-US" sz="1800" b="0" dirty="0" smtClean="0">
                <a:solidFill>
                  <a:schemeClr val="tx1"/>
                </a:solidFill>
              </a:rPr>
              <a:t> </a:t>
            </a:r>
            <a:r>
              <a:rPr lang="el-GR" sz="1800" b="0" dirty="0" smtClean="0">
                <a:solidFill>
                  <a:schemeClr val="tx1"/>
                </a:solidFill>
              </a:rPr>
              <a:t>)</a:t>
            </a:r>
            <a:endParaRPr lang="el-GR" sz="1800" b="0" dirty="0">
              <a:solidFill>
                <a:schemeClr val="tx1"/>
              </a:solidFill>
            </a:endParaRPr>
          </a:p>
        </p:txBody>
      </p:sp>
      <p:pic>
        <p:nvPicPr>
          <p:cNvPr id="3074" name="Picture 2" descr="C:\Users\α\Desktop\Konstantinos_Logothetopoulos-2[1].jpg"/>
          <p:cNvPicPr>
            <a:picLocks noGrp="1" noChangeAspect="1" noChangeArrowheads="1"/>
          </p:cNvPicPr>
          <p:nvPr>
            <p:ph sz="quarter" idx="2"/>
          </p:nvPr>
        </p:nvPicPr>
        <p:blipFill>
          <a:blip r:embed="rId2" cstate="print"/>
          <a:srcRect/>
          <a:stretch>
            <a:fillRect/>
          </a:stretch>
        </p:blipFill>
        <p:spPr bwMode="auto">
          <a:xfrm>
            <a:off x="625606" y="3643313"/>
            <a:ext cx="3703376" cy="2717800"/>
          </a:xfrm>
          <a:prstGeom prst="rect">
            <a:avLst/>
          </a:prstGeom>
          <a:noFill/>
        </p:spPr>
      </p:pic>
      <p:pic>
        <p:nvPicPr>
          <p:cNvPr id="3075" name="Picture 3" descr="C:\Users\α\Desktop\Bundesarchiv_Bild_183-2008-0915-500,_Alexander_Löhr.jpg"/>
          <p:cNvPicPr>
            <a:picLocks noGrp="1" noChangeAspect="1" noChangeArrowheads="1"/>
          </p:cNvPicPr>
          <p:nvPr>
            <p:ph sz="quarter" idx="4"/>
          </p:nvPr>
        </p:nvPicPr>
        <p:blipFill>
          <a:blip r:embed="rId3" cstate="print"/>
          <a:srcRect/>
          <a:stretch>
            <a:fillRect/>
          </a:stretch>
        </p:blipFill>
        <p:spPr bwMode="auto">
          <a:xfrm>
            <a:off x="5782072" y="3571875"/>
            <a:ext cx="1767680" cy="2789238"/>
          </a:xfrm>
          <a:prstGeom prst="rect">
            <a:avLst/>
          </a:prstGeom>
          <a:noFill/>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704088"/>
            <a:ext cx="8229600" cy="796086"/>
          </a:xfrm>
        </p:spPr>
        <p:txBody>
          <a:bodyPr>
            <a:normAutofit/>
          </a:bodyPr>
          <a:lstStyle/>
          <a:p>
            <a:pPr algn="ctr"/>
            <a:r>
              <a:rPr lang="el-GR" sz="2400" b="1" dirty="0" smtClean="0">
                <a:solidFill>
                  <a:srgbClr val="FF0000"/>
                </a:solidFill>
              </a:rPr>
              <a:t>ΟΙ ΥΠΑΛΛΗΛΙΚΕΣ ΟΡΓΑΝΩΣΕΙΣ ΠΡΟΤΑΣΣΟΥΝ ΤΩΡΑ ΤΗΝ ΕΠΙΣΤΡΑΤΕΥΣΗ</a:t>
            </a:r>
            <a:endParaRPr lang="el-GR" sz="2400" b="1" dirty="0">
              <a:solidFill>
                <a:srgbClr val="FF0000"/>
              </a:solidFill>
            </a:endParaRPr>
          </a:p>
        </p:txBody>
      </p:sp>
      <p:sp>
        <p:nvSpPr>
          <p:cNvPr id="3" name="2 - Θέση περιεχομένου"/>
          <p:cNvSpPr>
            <a:spLocks noGrp="1"/>
          </p:cNvSpPr>
          <p:nvPr>
            <p:ph idx="1"/>
          </p:nvPr>
        </p:nvSpPr>
        <p:spPr>
          <a:xfrm>
            <a:off x="457200" y="1500174"/>
            <a:ext cx="8229600" cy="4824426"/>
          </a:xfrm>
        </p:spPr>
        <p:txBody>
          <a:bodyPr>
            <a:normAutofit fontScale="92500" lnSpcReduction="20000"/>
          </a:bodyPr>
          <a:lstStyle/>
          <a:p>
            <a:pPr fontAlgn="t">
              <a:buNone/>
            </a:pPr>
            <a:r>
              <a:rPr lang="el-GR" b="1" dirty="0" smtClean="0"/>
              <a:t>Η διαταγή του </a:t>
            </a:r>
            <a:r>
              <a:rPr lang="en-US" sz="2800" b="1" dirty="0" smtClean="0"/>
              <a:t>Alexander </a:t>
            </a:r>
            <a:r>
              <a:rPr lang="en-US" sz="2800" b="1" dirty="0" err="1" smtClean="0"/>
              <a:t>Lohr</a:t>
            </a:r>
            <a:r>
              <a:rPr lang="en-US" sz="2800" b="1" dirty="0" smtClean="0"/>
              <a:t> </a:t>
            </a:r>
            <a:r>
              <a:rPr lang="el-GR" sz="2800" b="1" dirty="0" smtClean="0"/>
              <a:t>έλεγε</a:t>
            </a:r>
            <a:r>
              <a:rPr lang="el-GR" sz="2800" dirty="0" smtClean="0"/>
              <a:t>:</a:t>
            </a:r>
            <a:endParaRPr lang="el-GR" i="1" dirty="0" smtClean="0"/>
          </a:p>
          <a:p>
            <a:pPr fontAlgn="t"/>
            <a:r>
              <a:rPr lang="el-GR" i="1" dirty="0" smtClean="0"/>
              <a:t>«1. (...) Κάθε κάτοικος της Ελλάδας ηλικίας 16-45 χρόνων είναι υποχρεωμένος, όταν το απαιτήσουν οι συνθήκες, να αναλάβει δουλειά για γερμανικές ή ιταλικές υπηρεσίες που του υποδείχτηκε. Ανδρικές εργατικές δυνάμεις είναι υποχρεωμένες να εργαστούν κι έξω από τον μόνιμο τόπο κατοικίας τους, αν χρειαστεί σε κοινότητες στρατοπέδευσης. </a:t>
            </a:r>
            <a:endParaRPr lang="el-GR" dirty="0" smtClean="0"/>
          </a:p>
          <a:p>
            <a:pPr fontAlgn="t"/>
            <a:r>
              <a:rPr lang="el-GR" i="1" dirty="0" smtClean="0"/>
              <a:t>2. Η πρόσκληση για την ανάληψη της δουλειάς γίνεται άμεσα από τις γερμανικές υπηρεσίες ή μέσω των εντεταλμένων απ' αυτές ελληνικών υπηρεσιών, ιδιαίτερα των επιθεωρήσεων εργασίας και των δημάρχων... </a:t>
            </a:r>
            <a:endParaRPr lang="el-GR" dirty="0" smtClean="0"/>
          </a:p>
          <a:p>
            <a:r>
              <a:rPr lang="el-GR" i="1" dirty="0" smtClean="0"/>
              <a:t>4. Όποιος δεν εκπληρώνει τις υποχρεώσεις που προκύπτουν από τις παραγράφους 1 και 2 τιμωρείται με χρηματική ποινή απεριορίστου ύψους, φυλάκιση ή ειρκτή ή με στρατόπεδο αναγκαστικής εργασίας».</a:t>
            </a:r>
            <a:endParaRPr lang="el-GR" dirty="0" smtClean="0"/>
          </a:p>
          <a:p>
            <a:pPr>
              <a:buNone/>
            </a:pPr>
            <a:endParaRPr lang="el-GR"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704088"/>
            <a:ext cx="8229600" cy="510334"/>
          </a:xfrm>
        </p:spPr>
        <p:txBody>
          <a:bodyPr>
            <a:normAutofit/>
          </a:bodyPr>
          <a:lstStyle/>
          <a:p>
            <a:pPr algn="ctr"/>
            <a:r>
              <a:rPr lang="el-GR" sz="2000" b="1" dirty="0" smtClean="0">
                <a:solidFill>
                  <a:srgbClr val="FF0000"/>
                </a:solidFill>
              </a:rPr>
              <a:t>ΚΑΖΑΝΙ ΠΟΥ ΒΡΑΖΕΙ Ο ΚΟΣΜΟΣ ΤΗΣ ΜΙΣΘΩΤΗΣ ΕΡΓΑΣΙΑΣ</a:t>
            </a:r>
            <a:endParaRPr lang="el-GR" sz="2000" b="1" dirty="0">
              <a:solidFill>
                <a:srgbClr val="FF0000"/>
              </a:solidFill>
            </a:endParaRPr>
          </a:p>
        </p:txBody>
      </p:sp>
      <p:sp>
        <p:nvSpPr>
          <p:cNvPr id="3" name="2 - Θέση κειμένου"/>
          <p:cNvSpPr>
            <a:spLocks noGrp="1"/>
          </p:cNvSpPr>
          <p:nvPr>
            <p:ph type="body" idx="1"/>
          </p:nvPr>
        </p:nvSpPr>
        <p:spPr>
          <a:xfrm>
            <a:off x="457200" y="1357298"/>
            <a:ext cx="4257676" cy="1857388"/>
          </a:xfrm>
        </p:spPr>
        <p:txBody>
          <a:bodyPr/>
          <a:lstStyle/>
          <a:p>
            <a:pPr algn="ctr"/>
            <a:r>
              <a:rPr lang="el-GR" sz="2000" dirty="0" smtClean="0">
                <a:solidFill>
                  <a:srgbClr val="FF0000"/>
                </a:solidFill>
              </a:rPr>
              <a:t>24 Φεβρουαρίου 1943</a:t>
            </a:r>
          </a:p>
          <a:p>
            <a:pPr algn="ctr"/>
            <a:r>
              <a:rPr lang="el-GR" sz="2000" dirty="0" smtClean="0">
                <a:solidFill>
                  <a:srgbClr val="FF0000"/>
                </a:solidFill>
              </a:rPr>
              <a:t>Μεγάλη διαδήλωση στην Αθήνα</a:t>
            </a:r>
          </a:p>
          <a:p>
            <a:r>
              <a:rPr lang="el-GR" sz="2000" dirty="0" smtClean="0">
                <a:solidFill>
                  <a:schemeClr val="tx1"/>
                </a:solidFill>
              </a:rPr>
              <a:t>Υπάλληλοι, εργάτες και φοιτητές κατεβαίνουν στους δρόμους της Αθήνας ενάντια στην επιστράτευση</a:t>
            </a:r>
            <a:endParaRPr lang="el-GR" sz="2000" dirty="0">
              <a:solidFill>
                <a:schemeClr val="tx1"/>
              </a:solidFill>
            </a:endParaRPr>
          </a:p>
        </p:txBody>
      </p:sp>
      <p:sp>
        <p:nvSpPr>
          <p:cNvPr id="4" name="3 - Θέση κειμένου"/>
          <p:cNvSpPr>
            <a:spLocks noGrp="1"/>
          </p:cNvSpPr>
          <p:nvPr>
            <p:ph type="body" sz="half" idx="3"/>
          </p:nvPr>
        </p:nvSpPr>
        <p:spPr>
          <a:xfrm>
            <a:off x="4714876" y="1357298"/>
            <a:ext cx="4286280" cy="3714776"/>
          </a:xfrm>
        </p:spPr>
        <p:txBody>
          <a:bodyPr>
            <a:normAutofit/>
          </a:bodyPr>
          <a:lstStyle/>
          <a:p>
            <a:r>
              <a:rPr lang="el-GR" sz="1800" dirty="0" smtClean="0">
                <a:solidFill>
                  <a:schemeClr val="accent6">
                    <a:lumMod val="50000"/>
                  </a:schemeClr>
                </a:solidFill>
              </a:rPr>
              <a:t>Γερμανός Επιτελάρχης Στρατιωτικής Διοίκησης Νοτίου Ελλάδας </a:t>
            </a:r>
            <a:r>
              <a:rPr lang="el-GR" sz="1800" dirty="0" err="1" smtClean="0">
                <a:solidFill>
                  <a:schemeClr val="accent6">
                    <a:lumMod val="50000"/>
                  </a:schemeClr>
                </a:solidFill>
              </a:rPr>
              <a:t>Συντ</a:t>
            </a:r>
            <a:r>
              <a:rPr lang="el-GR" sz="1800" dirty="0" smtClean="0">
                <a:solidFill>
                  <a:schemeClr val="accent6">
                    <a:lumMod val="50000"/>
                  </a:schemeClr>
                </a:solidFill>
              </a:rPr>
              <a:t>/</a:t>
            </a:r>
            <a:r>
              <a:rPr lang="el-GR" sz="1800" dirty="0" err="1" smtClean="0">
                <a:solidFill>
                  <a:schemeClr val="accent6">
                    <a:lumMod val="50000"/>
                  </a:schemeClr>
                </a:solidFill>
              </a:rPr>
              <a:t>ρχης</a:t>
            </a:r>
            <a:r>
              <a:rPr lang="el-GR" sz="1800" dirty="0" smtClean="0">
                <a:solidFill>
                  <a:schemeClr val="accent6">
                    <a:lumMod val="50000"/>
                  </a:schemeClr>
                </a:solidFill>
              </a:rPr>
              <a:t> </a:t>
            </a:r>
            <a:r>
              <a:rPr lang="en-US" sz="1800" dirty="0" err="1" smtClean="0">
                <a:solidFill>
                  <a:schemeClr val="accent6">
                    <a:lumMod val="50000"/>
                  </a:schemeClr>
                </a:solidFill>
              </a:rPr>
              <a:t>Weygoldt</a:t>
            </a:r>
            <a:r>
              <a:rPr lang="el-GR" sz="1800" dirty="0" smtClean="0">
                <a:solidFill>
                  <a:schemeClr val="accent6">
                    <a:lumMod val="50000"/>
                  </a:schemeClr>
                </a:solidFill>
              </a:rPr>
              <a:t> καθησυχάζει το Στρατάρχη </a:t>
            </a:r>
            <a:r>
              <a:rPr lang="en-US" sz="1800" dirty="0" smtClean="0">
                <a:solidFill>
                  <a:schemeClr val="accent6">
                    <a:lumMod val="50000"/>
                  </a:schemeClr>
                </a:solidFill>
              </a:rPr>
              <a:t>Alexander </a:t>
            </a:r>
            <a:r>
              <a:rPr lang="en-US" sz="1800" dirty="0" err="1" smtClean="0">
                <a:solidFill>
                  <a:schemeClr val="accent6">
                    <a:lumMod val="50000"/>
                  </a:schemeClr>
                </a:solidFill>
              </a:rPr>
              <a:t>Lohr</a:t>
            </a:r>
            <a:r>
              <a:rPr lang="en-US" sz="1800" dirty="0" smtClean="0">
                <a:solidFill>
                  <a:schemeClr val="accent6">
                    <a:lumMod val="50000"/>
                  </a:schemeClr>
                </a:solidFill>
              </a:rPr>
              <a:t> </a:t>
            </a:r>
            <a:r>
              <a:rPr lang="el-GR" sz="1800" dirty="0" smtClean="0">
                <a:solidFill>
                  <a:schemeClr val="accent6">
                    <a:lumMod val="50000"/>
                  </a:schemeClr>
                </a:solidFill>
              </a:rPr>
              <a:t>που ανησυχεί:</a:t>
            </a:r>
          </a:p>
          <a:p>
            <a:endParaRPr lang="en-US" sz="1800" dirty="0" smtClean="0">
              <a:solidFill>
                <a:schemeClr val="accent6">
                  <a:lumMod val="50000"/>
                </a:schemeClr>
              </a:solidFill>
            </a:endParaRPr>
          </a:p>
          <a:p>
            <a:pPr algn="just"/>
            <a:r>
              <a:rPr lang="el-GR" sz="1800" b="0" i="1" dirty="0" smtClean="0">
                <a:solidFill>
                  <a:schemeClr val="tx1"/>
                </a:solidFill>
              </a:rPr>
              <a:t>«…αν και η οικονομική κατάσταση των υπαλλήλων παραμένει δύσκολη ακόμη και μετά την αύξηση των μισθών κατά 50%, οι απεργιακές κινητοποιήσεις με οικονομικά αιτήματα έχουν κοπάσει….. Οι απεργίες με πολιτικά αιτήματα στις περιοχές ιταλικής κυριαρχίας φαίνεται πως έχουν λήξει»*</a:t>
            </a:r>
          </a:p>
          <a:p>
            <a:endParaRPr lang="el-GR" dirty="0"/>
          </a:p>
        </p:txBody>
      </p:sp>
      <p:sp>
        <p:nvSpPr>
          <p:cNvPr id="5" name="4 - Θέση περιεχομένου"/>
          <p:cNvSpPr>
            <a:spLocks noGrp="1"/>
          </p:cNvSpPr>
          <p:nvPr>
            <p:ph sz="quarter" idx="2"/>
          </p:nvPr>
        </p:nvSpPr>
        <p:spPr>
          <a:xfrm>
            <a:off x="457200" y="3357562"/>
            <a:ext cx="4040188" cy="3002758"/>
          </a:xfrm>
        </p:spPr>
        <p:txBody>
          <a:bodyPr>
            <a:normAutofit fontScale="92500" lnSpcReduction="10000"/>
          </a:bodyPr>
          <a:lstStyle/>
          <a:p>
            <a:pPr>
              <a:buNone/>
            </a:pPr>
            <a:r>
              <a:rPr lang="el-GR" dirty="0" smtClean="0">
                <a:solidFill>
                  <a:srgbClr val="C00000"/>
                </a:solidFill>
              </a:rPr>
              <a:t>Οι υπαλληλικές οργανώσεις που ελέγχονται από την κατοχική κυβέρνηση είναι αντίθετες στις κινητοποιήσεις</a:t>
            </a:r>
          </a:p>
          <a:p>
            <a:pPr>
              <a:buNone/>
            </a:pPr>
            <a:r>
              <a:rPr lang="el-GR" sz="1800" dirty="0" smtClean="0"/>
              <a:t>Η Επιτροπή Δημοσίων Υπαλλήλων δηλώνει: </a:t>
            </a:r>
            <a:r>
              <a:rPr lang="el-GR" sz="1800" i="1" dirty="0" smtClean="0"/>
              <a:t>«Οι δημόσιοι υπάλληλοι θα αποφύγουν ενεργείας </a:t>
            </a:r>
            <a:r>
              <a:rPr lang="el-GR" sz="1800" i="1" dirty="0" err="1" smtClean="0"/>
              <a:t>δυνάμενας</a:t>
            </a:r>
            <a:r>
              <a:rPr lang="el-GR" sz="1800" i="1" dirty="0" smtClean="0"/>
              <a:t> να καταστήσουν δυσχερές το έργον αυτής και να ματαιώσουν την </a:t>
            </a:r>
            <a:r>
              <a:rPr lang="el-GR" sz="1800" i="1" dirty="0" err="1" smtClean="0"/>
              <a:t>εξεύρεσιν</a:t>
            </a:r>
            <a:r>
              <a:rPr lang="el-GR" sz="1800" i="1" dirty="0" smtClean="0"/>
              <a:t> ικανοποιητικής λύσεως»</a:t>
            </a:r>
          </a:p>
          <a:p>
            <a:pPr>
              <a:buNone/>
            </a:pPr>
            <a:r>
              <a:rPr lang="el-GR" sz="1800" i="1" dirty="0" smtClean="0"/>
              <a:t>Πηγή: εφημερίδα Πρωία, 24/2/1943</a:t>
            </a:r>
            <a:endParaRPr lang="el-GR" sz="1800" dirty="0"/>
          </a:p>
        </p:txBody>
      </p:sp>
      <p:sp>
        <p:nvSpPr>
          <p:cNvPr id="6" name="5 - Θέση περιεχομένου"/>
          <p:cNvSpPr>
            <a:spLocks noGrp="1"/>
          </p:cNvSpPr>
          <p:nvPr>
            <p:ph sz="quarter" idx="4"/>
          </p:nvPr>
        </p:nvSpPr>
        <p:spPr>
          <a:xfrm>
            <a:off x="4857752" y="5072074"/>
            <a:ext cx="4071966" cy="1288246"/>
          </a:xfrm>
        </p:spPr>
        <p:txBody>
          <a:bodyPr>
            <a:normAutofit/>
          </a:bodyPr>
          <a:lstStyle/>
          <a:p>
            <a:pPr>
              <a:buNone/>
            </a:pPr>
            <a:r>
              <a:rPr lang="el-GR" sz="1600" dirty="0" smtClean="0"/>
              <a:t>Πηγή: </a:t>
            </a:r>
            <a:r>
              <a:rPr lang="en-US" sz="1600" dirty="0" err="1" smtClean="0"/>
              <a:t>befehlshaber</a:t>
            </a:r>
            <a:r>
              <a:rPr lang="en-US" sz="1600" dirty="0" smtClean="0"/>
              <a:t> </a:t>
            </a:r>
            <a:r>
              <a:rPr lang="en-US" sz="1600" dirty="0" err="1" smtClean="0"/>
              <a:t>Sudgriechenland</a:t>
            </a:r>
            <a:r>
              <a:rPr lang="en-US" sz="1600" dirty="0" smtClean="0"/>
              <a:t> an </a:t>
            </a:r>
            <a:r>
              <a:rPr lang="en-US" sz="1600" dirty="0" err="1" smtClean="0"/>
              <a:t>Oberbefehlshaber</a:t>
            </a:r>
            <a:r>
              <a:rPr lang="en-US" sz="1600" dirty="0" smtClean="0"/>
              <a:t> </a:t>
            </a:r>
            <a:r>
              <a:rPr lang="en-US" sz="1600" dirty="0" err="1" smtClean="0"/>
              <a:t>Sudost</a:t>
            </a:r>
            <a:r>
              <a:rPr lang="en-US" sz="1600" dirty="0" smtClean="0"/>
              <a:t>. Bert: </a:t>
            </a:r>
            <a:r>
              <a:rPr lang="en-US" sz="1600" dirty="0" err="1" smtClean="0"/>
              <a:t>Politische</a:t>
            </a:r>
            <a:r>
              <a:rPr lang="en-US" sz="1600" dirty="0" smtClean="0"/>
              <a:t> </a:t>
            </a:r>
            <a:r>
              <a:rPr lang="en-US" sz="1600" dirty="0" err="1" smtClean="0"/>
              <a:t>Lage</a:t>
            </a:r>
            <a:r>
              <a:rPr lang="en-US" sz="1600" dirty="0" smtClean="0"/>
              <a:t>, 28.2.1943: BA-MA, RW 40/13</a:t>
            </a:r>
            <a:endParaRPr lang="el-GR" sz="1600"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704088"/>
            <a:ext cx="8229600" cy="581772"/>
          </a:xfrm>
        </p:spPr>
        <p:txBody>
          <a:bodyPr>
            <a:normAutofit fontScale="90000"/>
          </a:bodyPr>
          <a:lstStyle/>
          <a:p>
            <a:pPr algn="ctr"/>
            <a:r>
              <a:rPr lang="el-GR" sz="2000" b="1" dirty="0" smtClean="0">
                <a:solidFill>
                  <a:srgbClr val="FF0000"/>
                </a:solidFill>
              </a:rPr>
              <a:t>5 Μαρτίου 1943</a:t>
            </a:r>
            <a:br>
              <a:rPr lang="el-GR" sz="2000" b="1" dirty="0" smtClean="0">
                <a:solidFill>
                  <a:srgbClr val="FF0000"/>
                </a:solidFill>
              </a:rPr>
            </a:br>
            <a:r>
              <a:rPr lang="el-GR" sz="2000" b="1" dirty="0" smtClean="0">
                <a:solidFill>
                  <a:srgbClr val="FF0000"/>
                </a:solidFill>
              </a:rPr>
              <a:t>Γενική απεργία υπαλληλικών οργανώσεων ενάντια στην επιστράτευση</a:t>
            </a:r>
            <a:endParaRPr lang="el-GR" sz="2000" b="1" dirty="0">
              <a:solidFill>
                <a:srgbClr val="FF0000"/>
              </a:solidFill>
            </a:endParaRPr>
          </a:p>
        </p:txBody>
      </p:sp>
      <p:sp>
        <p:nvSpPr>
          <p:cNvPr id="3" name="2 - Θέση κειμένου"/>
          <p:cNvSpPr>
            <a:spLocks noGrp="1"/>
          </p:cNvSpPr>
          <p:nvPr>
            <p:ph type="body" idx="1"/>
          </p:nvPr>
        </p:nvSpPr>
        <p:spPr>
          <a:xfrm>
            <a:off x="457200" y="1428736"/>
            <a:ext cx="4614866" cy="3357586"/>
          </a:xfrm>
        </p:spPr>
        <p:txBody>
          <a:bodyPr/>
          <a:lstStyle/>
          <a:p>
            <a:pPr>
              <a:buFont typeface="Arial" pitchFamily="34" charset="0"/>
              <a:buChar char="•"/>
            </a:pPr>
            <a:r>
              <a:rPr lang="el-GR" sz="1800" dirty="0" smtClean="0">
                <a:solidFill>
                  <a:srgbClr val="7030A0"/>
                </a:solidFill>
              </a:rPr>
              <a:t>Συγκρούσεις διαδηλωτών με κατοχικές δυνάμεις</a:t>
            </a:r>
          </a:p>
          <a:p>
            <a:pPr>
              <a:buFont typeface="Arial" pitchFamily="34" charset="0"/>
              <a:buChar char="•"/>
            </a:pPr>
            <a:r>
              <a:rPr lang="el-GR" sz="1800" dirty="0" smtClean="0">
                <a:solidFill>
                  <a:srgbClr val="7030A0"/>
                </a:solidFill>
              </a:rPr>
              <a:t>Εισβολή διαδηλωτών στο Υπουργείο Εργασίας</a:t>
            </a:r>
          </a:p>
          <a:p>
            <a:pPr>
              <a:buFont typeface="Arial" pitchFamily="34" charset="0"/>
              <a:buChar char="•"/>
            </a:pPr>
            <a:r>
              <a:rPr lang="el-GR" sz="1800" dirty="0" smtClean="0">
                <a:solidFill>
                  <a:srgbClr val="7030A0"/>
                </a:solidFill>
              </a:rPr>
              <a:t>Καταστροφή των καταλόγων επιστράτευσης από τους διαδηλωτές</a:t>
            </a:r>
          </a:p>
          <a:p>
            <a:pPr>
              <a:buFont typeface="Arial" pitchFamily="34" charset="0"/>
              <a:buChar char="•"/>
            </a:pPr>
            <a:r>
              <a:rPr lang="el-GR" sz="1800" dirty="0" smtClean="0">
                <a:solidFill>
                  <a:srgbClr val="7030A0"/>
                </a:solidFill>
              </a:rPr>
              <a:t>Πέντε νεκροί διαδηλωτές</a:t>
            </a:r>
          </a:p>
          <a:p>
            <a:pPr>
              <a:buFont typeface="Arial" pitchFamily="34" charset="0"/>
              <a:buChar char="•"/>
            </a:pPr>
            <a:r>
              <a:rPr lang="el-GR" sz="1800" dirty="0" smtClean="0">
                <a:solidFill>
                  <a:srgbClr val="7030A0"/>
                </a:solidFill>
              </a:rPr>
              <a:t>Πενήντα τραυματίες</a:t>
            </a:r>
          </a:p>
          <a:p>
            <a:pPr>
              <a:buFont typeface="Arial" pitchFamily="34" charset="0"/>
              <a:buChar char="•"/>
            </a:pPr>
            <a:endParaRPr lang="el-GR" sz="1800" dirty="0" smtClean="0">
              <a:solidFill>
                <a:srgbClr val="7030A0"/>
              </a:solidFill>
            </a:endParaRPr>
          </a:p>
          <a:p>
            <a:pPr>
              <a:buFont typeface="Arial" pitchFamily="34" charset="0"/>
              <a:buChar char="•"/>
            </a:pPr>
            <a:endParaRPr lang="el-GR" sz="1800" dirty="0" smtClean="0">
              <a:solidFill>
                <a:srgbClr val="7030A0"/>
              </a:solidFill>
            </a:endParaRPr>
          </a:p>
          <a:p>
            <a:pPr>
              <a:buFont typeface="Arial" pitchFamily="34" charset="0"/>
              <a:buChar char="•"/>
            </a:pPr>
            <a:endParaRPr lang="el-GR" sz="1800" dirty="0">
              <a:solidFill>
                <a:srgbClr val="7030A0"/>
              </a:solidFill>
            </a:endParaRPr>
          </a:p>
        </p:txBody>
      </p:sp>
      <p:sp>
        <p:nvSpPr>
          <p:cNvPr id="4" name="3 - Θέση κειμένου"/>
          <p:cNvSpPr>
            <a:spLocks noGrp="1"/>
          </p:cNvSpPr>
          <p:nvPr>
            <p:ph type="body" sz="half" idx="3"/>
          </p:nvPr>
        </p:nvSpPr>
        <p:spPr>
          <a:xfrm>
            <a:off x="4929190" y="1859757"/>
            <a:ext cx="3757610" cy="926301"/>
          </a:xfrm>
        </p:spPr>
        <p:txBody>
          <a:bodyPr>
            <a:normAutofit fontScale="85000" lnSpcReduction="20000"/>
          </a:bodyPr>
          <a:lstStyle/>
          <a:p>
            <a:r>
              <a:rPr lang="el-GR" sz="2000" dirty="0" smtClean="0">
                <a:solidFill>
                  <a:schemeClr val="tx1"/>
                </a:solidFill>
              </a:rPr>
              <a:t>Οι δρόμοι της Αθήνας και των μεγάλων πόλεων της χώρας γέμισαν με συνθήματα κατά της επιστράτευσης</a:t>
            </a:r>
            <a:endParaRPr lang="el-GR" sz="2000" dirty="0">
              <a:solidFill>
                <a:schemeClr val="tx1"/>
              </a:solidFill>
            </a:endParaRPr>
          </a:p>
        </p:txBody>
      </p:sp>
      <p:sp>
        <p:nvSpPr>
          <p:cNvPr id="5" name="4 - Θέση περιεχομένου"/>
          <p:cNvSpPr>
            <a:spLocks noGrp="1"/>
          </p:cNvSpPr>
          <p:nvPr>
            <p:ph sz="quarter" idx="2"/>
          </p:nvPr>
        </p:nvSpPr>
        <p:spPr>
          <a:xfrm>
            <a:off x="457200" y="4572008"/>
            <a:ext cx="4040188" cy="1357322"/>
          </a:xfrm>
        </p:spPr>
        <p:txBody>
          <a:bodyPr>
            <a:normAutofit/>
          </a:bodyPr>
          <a:lstStyle/>
          <a:p>
            <a:pPr>
              <a:buNone/>
            </a:pPr>
            <a:r>
              <a:rPr lang="el-GR" sz="1800" b="1" dirty="0" smtClean="0">
                <a:solidFill>
                  <a:srgbClr val="FF0000"/>
                </a:solidFill>
              </a:rPr>
              <a:t>Ο κατοχικός Πρωθυπουργός </a:t>
            </a:r>
            <a:r>
              <a:rPr lang="el-GR" sz="1800" b="1" dirty="0" err="1" smtClean="0">
                <a:solidFill>
                  <a:srgbClr val="FF0000"/>
                </a:solidFill>
              </a:rPr>
              <a:t>Λογοθετόπουλος</a:t>
            </a:r>
            <a:r>
              <a:rPr lang="el-GR" sz="1800" b="1" dirty="0" smtClean="0">
                <a:solidFill>
                  <a:srgbClr val="FF0000"/>
                </a:solidFill>
              </a:rPr>
              <a:t> αναγκάζεται να κάνει ανενεργό  το διάταγμα επιστράτευσης και να παραιτηθεί</a:t>
            </a:r>
            <a:endParaRPr lang="el-GR" sz="1800" b="1" dirty="0">
              <a:solidFill>
                <a:srgbClr val="FF0000"/>
              </a:solidFill>
            </a:endParaRPr>
          </a:p>
        </p:txBody>
      </p:sp>
      <p:pic>
        <p:nvPicPr>
          <p:cNvPr id="1026" name="Picture 2" descr="C:\Users\α\Desktop\52294-kkg2-pic5.jpg"/>
          <p:cNvPicPr>
            <a:picLocks noGrp="1" noChangeAspect="1" noChangeArrowheads="1"/>
          </p:cNvPicPr>
          <p:nvPr>
            <p:ph sz="quarter" idx="4"/>
          </p:nvPr>
        </p:nvPicPr>
        <p:blipFill>
          <a:blip r:embed="rId2" cstate="print"/>
          <a:srcRect/>
          <a:stretch>
            <a:fillRect/>
          </a:stretch>
        </p:blipFill>
        <p:spPr bwMode="auto">
          <a:xfrm>
            <a:off x="5357818" y="3301107"/>
            <a:ext cx="3328982" cy="2273498"/>
          </a:xfrm>
          <a:prstGeom prst="rect">
            <a:avLst/>
          </a:prstGeom>
          <a:noFill/>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704088"/>
            <a:ext cx="8229600" cy="510334"/>
          </a:xfrm>
        </p:spPr>
        <p:txBody>
          <a:bodyPr>
            <a:normAutofit/>
          </a:bodyPr>
          <a:lstStyle/>
          <a:p>
            <a:pPr algn="ctr"/>
            <a:r>
              <a:rPr lang="el-GR" sz="2000" b="1" dirty="0" smtClean="0">
                <a:solidFill>
                  <a:srgbClr val="FF0000"/>
                </a:solidFill>
              </a:rPr>
              <a:t>ΔΙΑΔΗΛΩΣΗ ΣΤΟΥΣ ΔΡΟΜΟΥΣ ΤΗΣ ΑΘΗΝΑΣ ΕΝΑΝΤΙΑ ΣΤΗΝ ΕΠΙΣΤΡΑΤΕΥΣΗ</a:t>
            </a:r>
            <a:endParaRPr lang="el-GR" sz="2000" b="1" dirty="0">
              <a:solidFill>
                <a:srgbClr val="FF0000"/>
              </a:solidFill>
            </a:endParaRPr>
          </a:p>
        </p:txBody>
      </p:sp>
      <p:pic>
        <p:nvPicPr>
          <p:cNvPr id="2050" name="Picture 2" descr="C:\Users\α\Desktop\ΕΠΙΣΤΡΑΤΕΥΣΗ.jpg"/>
          <p:cNvPicPr>
            <a:picLocks noGrp="1" noChangeAspect="1" noChangeArrowheads="1"/>
          </p:cNvPicPr>
          <p:nvPr>
            <p:ph idx="1"/>
          </p:nvPr>
        </p:nvPicPr>
        <p:blipFill>
          <a:blip r:embed="rId2" cstate="print"/>
          <a:srcRect/>
          <a:stretch>
            <a:fillRect/>
          </a:stretch>
        </p:blipFill>
        <p:spPr bwMode="auto">
          <a:xfrm>
            <a:off x="1240582" y="1323741"/>
            <a:ext cx="6760442" cy="4962779"/>
          </a:xfrm>
          <a:prstGeom prst="rect">
            <a:avLst/>
          </a:prstGeom>
          <a:noFill/>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357166"/>
            <a:ext cx="8229600" cy="642942"/>
          </a:xfrm>
        </p:spPr>
        <p:txBody>
          <a:bodyPr>
            <a:normAutofit fontScale="90000"/>
          </a:bodyPr>
          <a:lstStyle/>
          <a:p>
            <a:pPr algn="ctr"/>
            <a:r>
              <a:rPr lang="el-GR" sz="2000" b="1" dirty="0" smtClean="0">
                <a:solidFill>
                  <a:srgbClr val="FF0000"/>
                </a:solidFill>
              </a:rPr>
              <a:t>ΓΕΝΙΚΗ ΑΠΕΡΓΙΑ ΤΗΝ 25</a:t>
            </a:r>
            <a:r>
              <a:rPr lang="el-GR" sz="2000" b="1" baseline="30000" dirty="0" smtClean="0">
                <a:solidFill>
                  <a:srgbClr val="FF0000"/>
                </a:solidFill>
              </a:rPr>
              <a:t>η</a:t>
            </a:r>
            <a:r>
              <a:rPr lang="el-GR" sz="2000" b="1" dirty="0" smtClean="0">
                <a:solidFill>
                  <a:srgbClr val="FF0000"/>
                </a:solidFill>
              </a:rPr>
              <a:t> ΜΑΡΤΙΟΥ 1943</a:t>
            </a:r>
            <a:br>
              <a:rPr lang="el-GR" sz="2000" b="1" dirty="0" smtClean="0">
                <a:solidFill>
                  <a:srgbClr val="FF0000"/>
                </a:solidFill>
              </a:rPr>
            </a:br>
            <a:r>
              <a:rPr lang="el-GR" sz="2000" b="1" dirty="0" smtClean="0">
                <a:solidFill>
                  <a:srgbClr val="FF0000"/>
                </a:solidFill>
              </a:rPr>
              <a:t>ΣΥΓΚΡΟΥΣΕΙΣ ΣΤΟ ΚΕΝΤΡΟ ΤΗΣ ΑΘΗΝΑΣ ΜΕ ΠΟΛΛΟΥΣ ΝΕΚΡΟΥΣ</a:t>
            </a:r>
            <a:br>
              <a:rPr lang="el-GR" sz="2000" b="1" dirty="0" smtClean="0">
                <a:solidFill>
                  <a:srgbClr val="FF0000"/>
                </a:solidFill>
              </a:rPr>
            </a:br>
            <a:r>
              <a:rPr lang="el-GR" sz="2000" b="1" dirty="0" smtClean="0">
                <a:solidFill>
                  <a:srgbClr val="FF0000"/>
                </a:solidFill>
              </a:rPr>
              <a:t> </a:t>
            </a:r>
            <a:endParaRPr lang="el-GR" sz="2000" b="1" dirty="0">
              <a:solidFill>
                <a:srgbClr val="FF0000"/>
              </a:solidFill>
            </a:endParaRPr>
          </a:p>
        </p:txBody>
      </p:sp>
      <p:sp>
        <p:nvSpPr>
          <p:cNvPr id="3" name="2 - Θέση κειμένου"/>
          <p:cNvSpPr>
            <a:spLocks noGrp="1"/>
          </p:cNvSpPr>
          <p:nvPr>
            <p:ph type="body" idx="1"/>
          </p:nvPr>
        </p:nvSpPr>
        <p:spPr>
          <a:xfrm>
            <a:off x="457200" y="1000108"/>
            <a:ext cx="2471726" cy="4500594"/>
          </a:xfrm>
        </p:spPr>
        <p:txBody>
          <a:bodyPr/>
          <a:lstStyle/>
          <a:p>
            <a:r>
              <a:rPr lang="en-US" sz="1600" dirty="0" smtClean="0">
                <a:solidFill>
                  <a:schemeClr val="tx1"/>
                </a:solidFill>
              </a:rPr>
              <a:t>22 </a:t>
            </a:r>
            <a:r>
              <a:rPr lang="el-GR" sz="1600" dirty="0" smtClean="0">
                <a:solidFill>
                  <a:schemeClr val="tx1"/>
                </a:solidFill>
              </a:rPr>
              <a:t>Μαρτίου 1943</a:t>
            </a:r>
          </a:p>
          <a:p>
            <a:r>
              <a:rPr lang="el-GR" sz="1600" dirty="0" smtClean="0">
                <a:solidFill>
                  <a:schemeClr val="tx1"/>
                </a:solidFill>
              </a:rPr>
              <a:t>Ο Γερμανός πληρεξούσιος του Ράιχ  </a:t>
            </a:r>
            <a:r>
              <a:rPr lang="en-US" sz="1600" dirty="0" smtClean="0">
                <a:solidFill>
                  <a:schemeClr val="tx1"/>
                </a:solidFill>
              </a:rPr>
              <a:t>G. Altenburg</a:t>
            </a:r>
            <a:r>
              <a:rPr lang="el-GR" sz="1600" dirty="0" smtClean="0">
                <a:solidFill>
                  <a:schemeClr val="tx1"/>
                </a:solidFill>
              </a:rPr>
              <a:t> ενημερώνει το Βερολίνο για την ανασφαλή κατάσταση στην Αθήνα και ότι η μια απεργία των υπαλλήλων διαδέχεται την άλλη. Επίσης τονίζει ότι από την αρχή του χρόνου η κατάσταση πάει από το κακό στο χειρότερο  και ότι υπάρχει κίνδυνος για την ασφάλεια των αρχών κατοχής*</a:t>
            </a:r>
          </a:p>
          <a:p>
            <a:endParaRPr lang="el-GR" sz="1800" dirty="0" smtClean="0"/>
          </a:p>
          <a:p>
            <a:endParaRPr lang="el-GR" sz="1800" dirty="0"/>
          </a:p>
        </p:txBody>
      </p:sp>
      <p:sp>
        <p:nvSpPr>
          <p:cNvPr id="4" name="3 - Θέση κειμένου"/>
          <p:cNvSpPr>
            <a:spLocks noGrp="1"/>
          </p:cNvSpPr>
          <p:nvPr>
            <p:ph type="body" sz="half" idx="3"/>
          </p:nvPr>
        </p:nvSpPr>
        <p:spPr>
          <a:xfrm>
            <a:off x="3214678" y="785794"/>
            <a:ext cx="5472123" cy="4071966"/>
          </a:xfrm>
        </p:spPr>
        <p:txBody>
          <a:bodyPr>
            <a:normAutofit fontScale="70000" lnSpcReduction="20000"/>
          </a:bodyPr>
          <a:lstStyle/>
          <a:p>
            <a:r>
              <a:rPr lang="el-GR" dirty="0" smtClean="0">
                <a:solidFill>
                  <a:schemeClr val="tx1"/>
                </a:solidFill>
              </a:rPr>
              <a:t>Ο συγγραφέας και ιστορικός Άγγελος </a:t>
            </a:r>
            <a:r>
              <a:rPr lang="el-GR" dirty="0" err="1" smtClean="0">
                <a:solidFill>
                  <a:schemeClr val="tx1"/>
                </a:solidFill>
              </a:rPr>
              <a:t>Αυγουστίδης</a:t>
            </a:r>
            <a:r>
              <a:rPr lang="el-GR" dirty="0" smtClean="0">
                <a:solidFill>
                  <a:schemeClr val="tx1"/>
                </a:solidFill>
              </a:rPr>
              <a:t> που βλέπουμε και στη φωτογραφία κάτω από το κείμενο γράφει για τον Μάιο του 1943: </a:t>
            </a:r>
          </a:p>
          <a:p>
            <a:r>
              <a:rPr lang="el-GR" i="1" dirty="0" smtClean="0"/>
              <a:t>«Το μήνα αυτό, σε δύο μόνο φύλλα του παράνομου Τύπου του Ε.Ε.Α.Μ. αναφέρονται συνολικά 10 στάσεις ή απεργίες σε εταιρείες ή κλάδους της περιοχής Αθηνών – Πειραιώς, μεταξύ των οποίων στους σιδηροδρόμους, στην ύδρευση (ΟΥΛΕΝ), στην Τηλεφωνική Εταιρεία, στα Πυριτιδοποιεία κλπ. Εδώ θα πρέπει να προστεθούν οι δεκάδες διαμαρτυρίες και υποβολές αιτημάτων, οι απεργίες της Πρωτομαγιάς καθώς και δύο μεγάλες απεργίες που έγιναν τέλη Μαΐου: της Εταιρείας Λιπασμάτων, που κράτησε δύο μέρες και πήραν μέρος περίπου 5.000 εργαζόμενοι, και της Τράπεζας Αθηνών, που άρχισε στις 26 Μαΐου και μετατράπηκε, στις 31, σε γενική απεργία τραπεζικών».</a:t>
            </a:r>
            <a:endParaRPr lang="el-GR" dirty="0" smtClean="0"/>
          </a:p>
          <a:p>
            <a:endParaRPr lang="el-GR" dirty="0"/>
          </a:p>
        </p:txBody>
      </p:sp>
      <p:sp>
        <p:nvSpPr>
          <p:cNvPr id="5" name="4 - Θέση περιεχομένου"/>
          <p:cNvSpPr>
            <a:spLocks noGrp="1"/>
          </p:cNvSpPr>
          <p:nvPr>
            <p:ph sz="quarter" idx="2"/>
          </p:nvPr>
        </p:nvSpPr>
        <p:spPr>
          <a:xfrm>
            <a:off x="457200" y="5000636"/>
            <a:ext cx="2543164" cy="1359684"/>
          </a:xfrm>
        </p:spPr>
        <p:txBody>
          <a:bodyPr>
            <a:normAutofit/>
          </a:bodyPr>
          <a:lstStyle/>
          <a:p>
            <a:pPr>
              <a:buNone/>
            </a:pPr>
            <a:r>
              <a:rPr lang="el-GR" sz="1400" dirty="0" smtClean="0"/>
              <a:t>* Πηγή: </a:t>
            </a:r>
            <a:r>
              <a:rPr lang="en-US" sz="1400" dirty="0" smtClean="0"/>
              <a:t>Altenburg an das </a:t>
            </a:r>
            <a:r>
              <a:rPr lang="en-US" sz="1400" dirty="0" err="1" smtClean="0"/>
              <a:t>Auswartige</a:t>
            </a:r>
            <a:r>
              <a:rPr lang="en-US" sz="1400" dirty="0" smtClean="0"/>
              <a:t> Amt, 22.3.1943: </a:t>
            </a:r>
            <a:r>
              <a:rPr lang="en-US" sz="1400" dirty="0" err="1" smtClean="0"/>
              <a:t>Akten</a:t>
            </a:r>
            <a:r>
              <a:rPr lang="en-US" sz="1400" dirty="0" smtClean="0"/>
              <a:t> </a:t>
            </a:r>
            <a:r>
              <a:rPr lang="en-US" sz="1400" dirty="0" err="1" smtClean="0"/>
              <a:t>zur</a:t>
            </a:r>
            <a:r>
              <a:rPr lang="en-US" sz="1400" dirty="0" smtClean="0"/>
              <a:t> </a:t>
            </a:r>
            <a:r>
              <a:rPr lang="en-US" sz="1400" dirty="0" err="1" smtClean="0"/>
              <a:t>deutschen</a:t>
            </a:r>
            <a:r>
              <a:rPr lang="en-US" sz="1400" dirty="0" smtClean="0"/>
              <a:t> </a:t>
            </a:r>
            <a:r>
              <a:rPr lang="en-US" sz="1400" dirty="0" err="1" smtClean="0"/>
              <a:t>Auswartigen</a:t>
            </a:r>
            <a:r>
              <a:rPr lang="en-US" sz="1400" dirty="0" smtClean="0"/>
              <a:t> </a:t>
            </a:r>
            <a:r>
              <a:rPr lang="en-US" sz="1400" dirty="0" err="1" smtClean="0"/>
              <a:t>Politik</a:t>
            </a:r>
            <a:r>
              <a:rPr lang="en-US" sz="1400" dirty="0" smtClean="0"/>
              <a:t>, </a:t>
            </a:r>
            <a:r>
              <a:rPr lang="en-US" sz="1400" dirty="0" err="1" smtClean="0"/>
              <a:t>Serie</a:t>
            </a:r>
            <a:r>
              <a:rPr lang="en-US" sz="1400" dirty="0" smtClean="0"/>
              <a:t> E, Band V.</a:t>
            </a:r>
            <a:endParaRPr lang="el-GR" sz="1400" dirty="0" smtClean="0"/>
          </a:p>
        </p:txBody>
      </p:sp>
      <p:pic>
        <p:nvPicPr>
          <p:cNvPr id="1026" name="Picture 2" descr="C:\Users\α\Desktop\ce9f37bb-8ab2-4eec-adf3-d9358a15bde8.jpg"/>
          <p:cNvPicPr>
            <a:picLocks noGrp="1" noChangeAspect="1" noChangeArrowheads="1"/>
          </p:cNvPicPr>
          <p:nvPr>
            <p:ph sz="quarter" idx="4"/>
          </p:nvPr>
        </p:nvPicPr>
        <p:blipFill>
          <a:blip r:embed="rId2" cstate="print"/>
          <a:srcRect/>
          <a:stretch>
            <a:fillRect/>
          </a:stretch>
        </p:blipFill>
        <p:spPr bwMode="auto">
          <a:xfrm>
            <a:off x="5072066" y="4643446"/>
            <a:ext cx="1339178" cy="1607013"/>
          </a:xfrm>
          <a:prstGeom prst="rect">
            <a:avLst/>
          </a:prstGeom>
          <a:noFill/>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357166"/>
            <a:ext cx="8229600" cy="500066"/>
          </a:xfrm>
        </p:spPr>
        <p:txBody>
          <a:bodyPr>
            <a:normAutofit/>
          </a:bodyPr>
          <a:lstStyle/>
          <a:p>
            <a:pPr algn="ctr"/>
            <a:r>
              <a:rPr lang="el-GR" sz="2000" b="1" dirty="0" smtClean="0">
                <a:solidFill>
                  <a:srgbClr val="FF0000"/>
                </a:solidFill>
              </a:rPr>
              <a:t>ΓΕΓΟΝΟΤΑ ΙΟΥΝΙΟΣ 1943 </a:t>
            </a:r>
            <a:endParaRPr lang="el-GR" sz="2000" b="1" dirty="0">
              <a:solidFill>
                <a:srgbClr val="FF0000"/>
              </a:solidFill>
            </a:endParaRPr>
          </a:p>
        </p:txBody>
      </p:sp>
      <p:sp>
        <p:nvSpPr>
          <p:cNvPr id="3" name="2 - Θέση κειμένου"/>
          <p:cNvSpPr>
            <a:spLocks noGrp="1"/>
          </p:cNvSpPr>
          <p:nvPr>
            <p:ph type="body" idx="1"/>
          </p:nvPr>
        </p:nvSpPr>
        <p:spPr>
          <a:xfrm>
            <a:off x="457200" y="1142984"/>
            <a:ext cx="4040188" cy="1714512"/>
          </a:xfrm>
        </p:spPr>
        <p:txBody>
          <a:bodyPr/>
          <a:lstStyle/>
          <a:p>
            <a:r>
              <a:rPr lang="el-GR" sz="1600" dirty="0" smtClean="0">
                <a:solidFill>
                  <a:srgbClr val="FF0000"/>
                </a:solidFill>
              </a:rPr>
              <a:t>ΣΑΜΠΟΤΑΖ ΣΕ ΙΤΑΛΙΚΟ ΚΑΡΑΒΙ ΣΤΟΝ ΠΕΙΡΑΙΑ</a:t>
            </a:r>
          </a:p>
          <a:p>
            <a:r>
              <a:rPr lang="el-GR" sz="1600" dirty="0" smtClean="0">
                <a:solidFill>
                  <a:srgbClr val="FF0000"/>
                </a:solidFill>
              </a:rPr>
              <a:t>ΕΚΤΕΛΟΥΝΤΑΙ 27 ΟΜΗΡΟΙ </a:t>
            </a:r>
          </a:p>
          <a:p>
            <a:r>
              <a:rPr lang="el-GR" sz="1600" dirty="0" smtClean="0">
                <a:solidFill>
                  <a:srgbClr val="FF0000"/>
                </a:solidFill>
              </a:rPr>
              <a:t>ΜΕΤΑΞΥ ΤΩΝ ΕΚΤΕΛΕΣΘΕΝΤΩΝ ΔΗΜΟΣΙΟΙ ΥΠΑΛΛΗΛΟΙ</a:t>
            </a:r>
          </a:p>
          <a:p>
            <a:r>
              <a:rPr lang="el-GR" sz="1600" dirty="0" smtClean="0">
                <a:solidFill>
                  <a:srgbClr val="FF0000"/>
                </a:solidFill>
              </a:rPr>
              <a:t>ΟΙ ΕΚΤΕΛΕΣΕΙΣ ΒΓΑΖΟΥΝ ΚΑΙ ΠΑΛΙ ΤΟΥΣ ΥΠΑΛΛΗΛΟΥΣ ΣΤΟΥΣ ΔΡΟΜΟΥΣ</a:t>
            </a:r>
            <a:endParaRPr lang="el-GR" sz="1600" dirty="0">
              <a:solidFill>
                <a:srgbClr val="FF0000"/>
              </a:solidFill>
            </a:endParaRPr>
          </a:p>
        </p:txBody>
      </p:sp>
      <p:sp>
        <p:nvSpPr>
          <p:cNvPr id="4" name="3 - Θέση κειμένου"/>
          <p:cNvSpPr>
            <a:spLocks noGrp="1"/>
          </p:cNvSpPr>
          <p:nvPr>
            <p:ph type="body" sz="half" idx="3"/>
          </p:nvPr>
        </p:nvSpPr>
        <p:spPr>
          <a:xfrm>
            <a:off x="4645025" y="1000108"/>
            <a:ext cx="4041775" cy="2571768"/>
          </a:xfrm>
        </p:spPr>
        <p:txBody>
          <a:bodyPr/>
          <a:lstStyle/>
          <a:p>
            <a:pPr algn="ctr"/>
            <a:r>
              <a:rPr lang="el-GR" sz="1600" dirty="0" smtClean="0">
                <a:solidFill>
                  <a:schemeClr val="accent1"/>
                </a:solidFill>
              </a:rPr>
              <a:t>25 ΙΟΥΝΙΟΥ 1943</a:t>
            </a:r>
          </a:p>
          <a:p>
            <a:pPr algn="ctr"/>
            <a:r>
              <a:rPr lang="el-GR" sz="1600" dirty="0" smtClean="0">
                <a:solidFill>
                  <a:schemeClr val="accent1"/>
                </a:solidFill>
              </a:rPr>
              <a:t>ΤΟ ΕΑΜ ΚΗΡΥΣΣΕΙ ΓΕΝΙΚΗ ΑΠΕΡΓΙΑ ΚΑΙ ΔΙΑΔΗΛΩΣΗ ΓΙΑ ΤΙΣ ΕΚΤΕΛΕΣΕΙΣ ΚΟΥΜΟΥΝΙΣΤΩΝ ΣΤΟ ΚΟΥΡΝΟΒΟ </a:t>
            </a:r>
          </a:p>
          <a:p>
            <a:pPr algn="ctr"/>
            <a:r>
              <a:rPr lang="el-GR" sz="1600" dirty="0" smtClean="0">
                <a:solidFill>
                  <a:schemeClr val="tx1"/>
                </a:solidFill>
              </a:rPr>
              <a:t>ΣΥΜΜΕΤΕΧΕΙ ΚΑΙ Η ΚΠΕ</a:t>
            </a:r>
          </a:p>
          <a:p>
            <a:pPr algn="ctr"/>
            <a:r>
              <a:rPr lang="el-GR" sz="1600" dirty="0" smtClean="0">
                <a:solidFill>
                  <a:schemeClr val="tx1"/>
                </a:solidFill>
              </a:rPr>
              <a:t>Η συμμετοχή των Αθηναίων ξεπερνά κάθε προηγούμενο</a:t>
            </a:r>
          </a:p>
          <a:p>
            <a:pPr algn="just"/>
            <a:endParaRPr lang="el-GR" sz="1600" dirty="0" smtClean="0">
              <a:solidFill>
                <a:schemeClr val="tx1"/>
              </a:solidFill>
            </a:endParaRPr>
          </a:p>
          <a:p>
            <a:endParaRPr lang="el-GR" dirty="0"/>
          </a:p>
        </p:txBody>
      </p:sp>
      <p:sp>
        <p:nvSpPr>
          <p:cNvPr id="5" name="4 - Θέση περιεχομένου"/>
          <p:cNvSpPr>
            <a:spLocks noGrp="1"/>
          </p:cNvSpPr>
          <p:nvPr>
            <p:ph sz="quarter" idx="2"/>
          </p:nvPr>
        </p:nvSpPr>
        <p:spPr>
          <a:xfrm>
            <a:off x="457200" y="3214686"/>
            <a:ext cx="4040188" cy="3145634"/>
          </a:xfrm>
        </p:spPr>
        <p:txBody>
          <a:bodyPr>
            <a:normAutofit lnSpcReduction="10000"/>
          </a:bodyPr>
          <a:lstStyle/>
          <a:p>
            <a:pPr algn="ctr">
              <a:buNone/>
            </a:pPr>
            <a:r>
              <a:rPr lang="el-GR" sz="1600" b="1" dirty="0" smtClean="0">
                <a:solidFill>
                  <a:schemeClr val="accent1"/>
                </a:solidFill>
              </a:rPr>
              <a:t>23 ΙΟΥΝΙΟΥ 1943 </a:t>
            </a:r>
          </a:p>
          <a:p>
            <a:pPr algn="ctr">
              <a:buNone/>
            </a:pPr>
            <a:r>
              <a:rPr lang="el-GR" sz="1600" b="1" dirty="0" smtClean="0"/>
              <a:t>ΠΑΝΕΛΛΑΔΙΚΗ ΑΠΕΡΓΙΑ ΔΗΜΟΣΙΩΝ ΥΠΑΛΛΗΛΩΝ</a:t>
            </a:r>
          </a:p>
          <a:p>
            <a:pPr algn="just">
              <a:buNone/>
            </a:pPr>
            <a:r>
              <a:rPr lang="el-GR" sz="1600" dirty="0" smtClean="0"/>
              <a:t>Απαιτούν ρουχισμό και τρόφιμα για τους ίδιους και τις οικογένειές τους καθώς και αύξηση στους μισθούς τους </a:t>
            </a:r>
          </a:p>
          <a:p>
            <a:pPr algn="ctr">
              <a:buNone/>
            </a:pPr>
            <a:r>
              <a:rPr lang="el-GR" sz="1600" b="1" dirty="0" smtClean="0">
                <a:solidFill>
                  <a:schemeClr val="accent1"/>
                </a:solidFill>
              </a:rPr>
              <a:t>24 ΙΟΥΝΙΟΥ 1943 </a:t>
            </a:r>
          </a:p>
          <a:p>
            <a:pPr algn="just">
              <a:buNone/>
            </a:pPr>
            <a:r>
              <a:rPr lang="el-GR" sz="1600" dirty="0" smtClean="0"/>
              <a:t>Απεργούν οι κατώτεροι αστυνομικοί για 8 μέρες. Απολύονται 450 αστυνομικοί και γίνονται συλλήψεις πολλών απεργών. Μετά από δυο μήνες ανακαλούνται οι απολύσεις. Απέργησαν γιατί δεν ήθελαν να συγκρουστούν με τους διαδηλωτές</a:t>
            </a:r>
            <a:endParaRPr lang="el-GR" sz="1600" dirty="0"/>
          </a:p>
        </p:txBody>
      </p:sp>
      <p:sp>
        <p:nvSpPr>
          <p:cNvPr id="6" name="5 - Θέση περιεχομένου"/>
          <p:cNvSpPr>
            <a:spLocks noGrp="1"/>
          </p:cNvSpPr>
          <p:nvPr>
            <p:ph sz="quarter" idx="4"/>
          </p:nvPr>
        </p:nvSpPr>
        <p:spPr>
          <a:xfrm>
            <a:off x="4645025" y="3571876"/>
            <a:ext cx="4041775" cy="2788444"/>
          </a:xfrm>
        </p:spPr>
        <p:txBody>
          <a:bodyPr/>
          <a:lstStyle/>
          <a:p>
            <a:pPr algn="ctr">
              <a:buNone/>
            </a:pPr>
            <a:r>
              <a:rPr lang="el-GR" sz="1600" dirty="0" smtClean="0"/>
              <a:t> </a:t>
            </a:r>
            <a:r>
              <a:rPr lang="el-GR" sz="1600" b="1" dirty="0" smtClean="0"/>
              <a:t>Ο Γερμανός Επιτελάρχης Στρατιωτικής Διοίκησης Νοτίου Ελλάδας </a:t>
            </a:r>
            <a:r>
              <a:rPr lang="el-GR" sz="1600" b="1" dirty="0" err="1" smtClean="0"/>
              <a:t>Συντ</a:t>
            </a:r>
            <a:r>
              <a:rPr lang="el-GR" sz="1600" b="1" dirty="0" smtClean="0"/>
              <a:t>/</a:t>
            </a:r>
            <a:r>
              <a:rPr lang="el-GR" sz="1600" b="1" dirty="0" err="1" smtClean="0"/>
              <a:t>ρχης</a:t>
            </a:r>
            <a:r>
              <a:rPr lang="el-GR" sz="1600" b="1" dirty="0" smtClean="0"/>
              <a:t> </a:t>
            </a:r>
            <a:r>
              <a:rPr lang="en-US" sz="1600" b="1" dirty="0" err="1" smtClean="0"/>
              <a:t>Weygoldt</a:t>
            </a:r>
            <a:r>
              <a:rPr lang="el-GR" sz="1600" b="1" dirty="0" smtClean="0"/>
              <a:t> συμπεραίνει:</a:t>
            </a:r>
          </a:p>
          <a:p>
            <a:pPr algn="ctr">
              <a:buNone/>
            </a:pPr>
            <a:endParaRPr lang="el-GR" sz="1600" b="1" dirty="0" smtClean="0"/>
          </a:p>
          <a:p>
            <a:pPr algn="just">
              <a:buNone/>
            </a:pPr>
            <a:r>
              <a:rPr lang="el-GR" sz="1600" i="1" dirty="0" smtClean="0"/>
              <a:t>«Το 90% του πληθυσμού αντιτίθεται στον Άξονα και η κατάσταση μοιάζει στα πρόθυρα μας γενικής εξέγερσης»</a:t>
            </a:r>
            <a:endParaRPr lang="en-US" sz="1600" i="1" dirty="0" smtClean="0"/>
          </a:p>
          <a:p>
            <a:pPr algn="ctr">
              <a:buNone/>
            </a:pPr>
            <a:endParaRPr lang="el-GR" sz="2400" dirty="0" smtClean="0"/>
          </a:p>
          <a:p>
            <a:pPr>
              <a:buNone/>
            </a:pPr>
            <a:endParaRPr lang="el-GR"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704088"/>
            <a:ext cx="8229600" cy="1510466"/>
          </a:xfrm>
        </p:spPr>
        <p:txBody>
          <a:bodyPr>
            <a:normAutofit/>
          </a:bodyPr>
          <a:lstStyle/>
          <a:p>
            <a:pPr algn="ctr"/>
            <a:r>
              <a:rPr lang="el-GR" sz="1800" b="1" dirty="0" smtClean="0">
                <a:solidFill>
                  <a:srgbClr val="FF0000"/>
                </a:solidFill>
              </a:rPr>
              <a:t>ΟΙ ΠΡΩΤΕΣ ΙΣΧΥΡΕΣ ΥΠΑΛΛΗΛΙΚΕΣ ΕΝΩΣΕΙΣ</a:t>
            </a:r>
            <a:r>
              <a:rPr lang="el-GR" sz="1800" dirty="0" smtClean="0"/>
              <a:t/>
            </a:r>
            <a:br>
              <a:rPr lang="el-GR" sz="1800" dirty="0" smtClean="0"/>
            </a:br>
            <a:r>
              <a:rPr lang="el-GR" sz="1800" dirty="0" smtClean="0"/>
              <a:t>Οι πρώτες ισχυρές υπαλληλικές ενώσεις εμφανίζονται στον εκπαιδευτικό χώρο το 1909 </a:t>
            </a:r>
            <a:r>
              <a:rPr lang="el-GR" sz="2400" dirty="0" smtClean="0"/>
              <a:t/>
            </a:r>
            <a:br>
              <a:rPr lang="el-GR" sz="2400" dirty="0" smtClean="0"/>
            </a:br>
            <a:r>
              <a:rPr lang="el-GR" sz="2000" dirty="0" smtClean="0">
                <a:solidFill>
                  <a:schemeClr val="tx1"/>
                </a:solidFill>
              </a:rPr>
              <a:t>Στη φωτογραφία διδασκαλικό συνέδριο το έτος 1909 </a:t>
            </a:r>
            <a:r>
              <a:rPr lang="el-GR" sz="2400" dirty="0" smtClean="0"/>
              <a:t/>
            </a:r>
            <a:br>
              <a:rPr lang="el-GR" sz="2400" dirty="0" smtClean="0"/>
            </a:br>
            <a:r>
              <a:rPr lang="el-GR" sz="1600" dirty="0" smtClean="0">
                <a:solidFill>
                  <a:schemeClr val="tx1"/>
                </a:solidFill>
              </a:rPr>
              <a:t>(Αρχείο Χρήστου </a:t>
            </a:r>
            <a:r>
              <a:rPr lang="el-GR" sz="1600" dirty="0" err="1" smtClean="0">
                <a:solidFill>
                  <a:schemeClr val="tx1"/>
                </a:solidFill>
              </a:rPr>
              <a:t>Χρήστου</a:t>
            </a:r>
            <a:r>
              <a:rPr lang="el-GR" sz="1600" dirty="0" smtClean="0">
                <a:solidFill>
                  <a:schemeClr val="tx1"/>
                </a:solidFill>
              </a:rPr>
              <a:t>)</a:t>
            </a:r>
            <a:r>
              <a:rPr lang="el-GR" sz="1800" dirty="0" smtClean="0"/>
              <a:t/>
            </a:r>
            <a:br>
              <a:rPr lang="el-GR" sz="1800" dirty="0" smtClean="0"/>
            </a:br>
            <a:endParaRPr lang="el-GR" sz="1800" dirty="0"/>
          </a:p>
        </p:txBody>
      </p:sp>
      <p:pic>
        <p:nvPicPr>
          <p:cNvPr id="1026" name="Picture 2" descr="C:\Users\α\Desktop\ΔΑΣΚΑΛΟΙ 1909.jpg"/>
          <p:cNvPicPr>
            <a:picLocks noGrp="1" noChangeAspect="1" noChangeArrowheads="1"/>
          </p:cNvPicPr>
          <p:nvPr>
            <p:ph idx="1"/>
          </p:nvPr>
        </p:nvPicPr>
        <p:blipFill>
          <a:blip r:embed="rId2" cstate="print"/>
          <a:srcRect/>
          <a:stretch>
            <a:fillRect/>
          </a:stretch>
        </p:blipFill>
        <p:spPr bwMode="auto">
          <a:xfrm>
            <a:off x="1357291" y="2285992"/>
            <a:ext cx="6510924" cy="3918129"/>
          </a:xfrm>
          <a:prstGeom prst="rect">
            <a:avLst/>
          </a:prstGeom>
          <a:noFill/>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704088"/>
            <a:ext cx="8229600" cy="581772"/>
          </a:xfrm>
        </p:spPr>
        <p:txBody>
          <a:bodyPr>
            <a:normAutofit fontScale="90000"/>
          </a:bodyPr>
          <a:lstStyle/>
          <a:p>
            <a:pPr algn="ctr"/>
            <a:r>
              <a:rPr lang="el-GR" sz="2000" b="1" dirty="0" smtClean="0">
                <a:solidFill>
                  <a:srgbClr val="FF0000"/>
                </a:solidFill>
              </a:rPr>
              <a:t>ΚΑΛΟΚΑΙΡΙ 1943</a:t>
            </a:r>
            <a:br>
              <a:rPr lang="el-GR" sz="2000" b="1" dirty="0" smtClean="0">
                <a:solidFill>
                  <a:srgbClr val="FF0000"/>
                </a:solidFill>
              </a:rPr>
            </a:br>
            <a:r>
              <a:rPr lang="el-GR" sz="2000" b="1" dirty="0" smtClean="0">
                <a:solidFill>
                  <a:srgbClr val="FF0000"/>
                </a:solidFill>
              </a:rPr>
              <a:t>ΟΙ ΥΠΑΛΛΗΛΙΚΕΣ ΟΡΓΑΝΩΣΕΙΣ ΔΙΧΑΖΟΝΤΑΙ</a:t>
            </a:r>
            <a:endParaRPr lang="el-GR" sz="2000" b="1" dirty="0">
              <a:solidFill>
                <a:srgbClr val="FF0000"/>
              </a:solidFill>
            </a:endParaRPr>
          </a:p>
        </p:txBody>
      </p:sp>
      <p:sp>
        <p:nvSpPr>
          <p:cNvPr id="3" name="2 - Θέση περιεχομένου"/>
          <p:cNvSpPr>
            <a:spLocks noGrp="1"/>
          </p:cNvSpPr>
          <p:nvPr>
            <p:ph sz="half" idx="1"/>
          </p:nvPr>
        </p:nvSpPr>
        <p:spPr>
          <a:xfrm>
            <a:off x="457200" y="1643050"/>
            <a:ext cx="4038600" cy="4711875"/>
          </a:xfrm>
        </p:spPr>
        <p:txBody>
          <a:bodyPr>
            <a:normAutofit fontScale="47500" lnSpcReduction="20000"/>
          </a:bodyPr>
          <a:lstStyle/>
          <a:p>
            <a:r>
              <a:rPr lang="el-GR" sz="2900" dirty="0" smtClean="0"/>
              <a:t>Από την οριζόντια διαίρεση (ανώτεροι-κατώτεροι υπάλληλοι) περνάμε στην παραταξιακή διαίρεση</a:t>
            </a:r>
          </a:p>
          <a:p>
            <a:r>
              <a:rPr lang="el-GR" sz="2900" dirty="0" smtClean="0"/>
              <a:t>Ο ΕΔΕΣ συγκροτεί την παλιά ΣΔΥΕ του μεσοπολέμου</a:t>
            </a:r>
          </a:p>
          <a:p>
            <a:r>
              <a:rPr lang="el-GR" sz="2900" dirty="0" smtClean="0"/>
              <a:t>Το Εργατικό ΕΑΜ χαράζει κοινή πορεία με την ΚΠΕ</a:t>
            </a:r>
          </a:p>
          <a:p>
            <a:r>
              <a:rPr lang="el-GR" sz="2900" dirty="0" smtClean="0"/>
              <a:t>Οι ηγεσίες των υπαλληλικών οργανώσεων στις κινητοποιήσεις θέτουν και πολιτικά ζητήματα </a:t>
            </a:r>
          </a:p>
          <a:p>
            <a:r>
              <a:rPr lang="el-GR" sz="2900" dirty="0" smtClean="0"/>
              <a:t>Το υπαλληλικό μέτωπο διασπάται </a:t>
            </a:r>
          </a:p>
          <a:p>
            <a:r>
              <a:rPr lang="el-GR" sz="2900" dirty="0" smtClean="0"/>
              <a:t>Πολλοί υπάλληλοι απογοητευμένοι δε συμμετέχουν στις κινητοποιήσεις με την ίδια δυναμική</a:t>
            </a:r>
          </a:p>
          <a:p>
            <a:endParaRPr lang="el-GR" sz="1600" dirty="0" smtClean="0"/>
          </a:p>
          <a:p>
            <a:pPr algn="ctr">
              <a:buNone/>
            </a:pPr>
            <a:r>
              <a:rPr lang="el-GR" sz="3300" b="1" dirty="0" smtClean="0">
                <a:solidFill>
                  <a:srgbClr val="FF0000"/>
                </a:solidFill>
              </a:rPr>
              <a:t>Η ΚΠΕ καταγγέλλει</a:t>
            </a:r>
          </a:p>
          <a:p>
            <a:pPr algn="ctr">
              <a:buNone/>
            </a:pPr>
            <a:endParaRPr lang="el-GR" sz="3300" dirty="0" smtClean="0"/>
          </a:p>
          <a:p>
            <a:pPr algn="ctr">
              <a:buNone/>
            </a:pPr>
            <a:r>
              <a:rPr lang="el-GR" sz="3300" dirty="0" smtClean="0"/>
              <a:t>Ο ρόλος του ΕΔΕΣ και της ΣΔΥΕ </a:t>
            </a:r>
          </a:p>
          <a:p>
            <a:pPr algn="ctr">
              <a:buNone/>
            </a:pPr>
            <a:r>
              <a:rPr lang="el-GR" sz="3300" dirty="0" smtClean="0"/>
              <a:t> είναι προδοτικός και διασπαστικός. Κατηγορούνται για κατάδοση υπαλλήλων στις αρχές και δοσιλογισμό </a:t>
            </a:r>
          </a:p>
          <a:p>
            <a:pPr algn="ctr">
              <a:buNone/>
            </a:pPr>
            <a:endParaRPr lang="el-GR" sz="3300" dirty="0" smtClean="0"/>
          </a:p>
          <a:p>
            <a:pPr algn="ctr">
              <a:buNone/>
            </a:pPr>
            <a:r>
              <a:rPr lang="el-GR" sz="3300" dirty="0" smtClean="0"/>
              <a:t>(Υπαλληλική </a:t>
            </a:r>
            <a:r>
              <a:rPr lang="el-GR" sz="3300" dirty="0" err="1" smtClean="0"/>
              <a:t>τχ</a:t>
            </a:r>
            <a:r>
              <a:rPr lang="el-GR" sz="3300" dirty="0" smtClean="0"/>
              <a:t>. 32). </a:t>
            </a:r>
            <a:endParaRPr lang="el-GR" sz="3300" b="1" dirty="0">
              <a:solidFill>
                <a:srgbClr val="FF0000"/>
              </a:solidFill>
            </a:endParaRPr>
          </a:p>
        </p:txBody>
      </p:sp>
      <p:sp>
        <p:nvSpPr>
          <p:cNvPr id="4" name="3 - Θέση περιεχομένου"/>
          <p:cNvSpPr>
            <a:spLocks noGrp="1"/>
          </p:cNvSpPr>
          <p:nvPr>
            <p:ph sz="half" idx="2"/>
          </p:nvPr>
        </p:nvSpPr>
        <p:spPr>
          <a:xfrm>
            <a:off x="4648200" y="1643050"/>
            <a:ext cx="4038600" cy="4711875"/>
          </a:xfrm>
        </p:spPr>
        <p:txBody>
          <a:bodyPr>
            <a:normAutofit fontScale="47500" lnSpcReduction="20000"/>
          </a:bodyPr>
          <a:lstStyle/>
          <a:p>
            <a:pPr algn="ctr">
              <a:buNone/>
            </a:pPr>
            <a:endParaRPr lang="el-GR" sz="3600" b="1" dirty="0" smtClean="0">
              <a:solidFill>
                <a:srgbClr val="FF0000"/>
              </a:solidFill>
            </a:endParaRPr>
          </a:p>
          <a:p>
            <a:pPr algn="ctr">
              <a:buNone/>
            </a:pPr>
            <a:r>
              <a:rPr lang="el-GR" sz="3600" b="1" dirty="0" smtClean="0">
                <a:solidFill>
                  <a:srgbClr val="FF0000"/>
                </a:solidFill>
              </a:rPr>
              <a:t>Από διακήρυξη του ΕΔΕΣ</a:t>
            </a:r>
          </a:p>
          <a:p>
            <a:pPr>
              <a:buNone/>
            </a:pPr>
            <a:endParaRPr lang="el-GR" dirty="0" smtClean="0"/>
          </a:p>
          <a:p>
            <a:pPr>
              <a:buNone/>
            </a:pPr>
            <a:endParaRPr lang="el-GR" sz="3800" dirty="0" smtClean="0"/>
          </a:p>
          <a:p>
            <a:pPr>
              <a:buNone/>
            </a:pPr>
            <a:endParaRPr lang="el-GR" sz="3800" dirty="0" smtClean="0"/>
          </a:p>
          <a:p>
            <a:pPr>
              <a:buNone/>
            </a:pPr>
            <a:r>
              <a:rPr lang="el-GR" sz="3800" dirty="0" smtClean="0"/>
              <a:t>«Ενώ ο ΕΔΕΣ </a:t>
            </a:r>
            <a:r>
              <a:rPr lang="el-GR" sz="3800" dirty="0" err="1" smtClean="0"/>
              <a:t>εθεώρησε</a:t>
            </a:r>
            <a:r>
              <a:rPr lang="el-GR" sz="3800" dirty="0" smtClean="0"/>
              <a:t> </a:t>
            </a:r>
            <a:r>
              <a:rPr lang="el-GR" sz="3800" dirty="0" err="1" smtClean="0"/>
              <a:t>σκόπιμον</a:t>
            </a:r>
            <a:r>
              <a:rPr lang="el-GR" sz="3800" dirty="0" smtClean="0"/>
              <a:t> και </a:t>
            </a:r>
            <a:r>
              <a:rPr lang="el-GR" sz="3800" dirty="0" err="1" smtClean="0"/>
              <a:t>επιβεβλημένον</a:t>
            </a:r>
            <a:r>
              <a:rPr lang="el-GR" sz="3800" dirty="0" smtClean="0"/>
              <a:t> να μην εκδηλωθεί εις </a:t>
            </a:r>
            <a:r>
              <a:rPr lang="el-GR" sz="3800" dirty="0" err="1" smtClean="0"/>
              <a:t>όλην</a:t>
            </a:r>
            <a:r>
              <a:rPr lang="el-GR" sz="3800" dirty="0" smtClean="0"/>
              <a:t> την Ελλάδα… το ΕΑΜ δια των στελεχών του κομμουνιστικού κόμματος και των κομμουνιστικών πυρήνων εις τας </a:t>
            </a:r>
            <a:r>
              <a:rPr lang="el-GR" sz="3800" dirty="0" err="1" smtClean="0"/>
              <a:t>συνδικαλιστικάς</a:t>
            </a:r>
            <a:r>
              <a:rPr lang="el-GR" sz="3800" dirty="0" smtClean="0"/>
              <a:t> οργανώσεις των δημοσίων υπαλλήλων </a:t>
            </a:r>
            <a:r>
              <a:rPr lang="el-GR" sz="3800" dirty="0" err="1" smtClean="0"/>
              <a:t>εδημιούργει</a:t>
            </a:r>
            <a:r>
              <a:rPr lang="el-GR" sz="3800" dirty="0" smtClean="0"/>
              <a:t> εστίας εις </a:t>
            </a:r>
            <a:r>
              <a:rPr lang="el-GR" sz="3800" dirty="0" err="1" smtClean="0"/>
              <a:t>όλην</a:t>
            </a:r>
            <a:r>
              <a:rPr lang="el-GR" sz="3800" dirty="0" smtClean="0"/>
              <a:t> την Ελλάδα…»</a:t>
            </a:r>
          </a:p>
          <a:p>
            <a:pPr>
              <a:buNone/>
            </a:pPr>
            <a:r>
              <a:rPr lang="el-GR" dirty="0" smtClean="0"/>
              <a:t> </a:t>
            </a:r>
          </a:p>
          <a:p>
            <a:pPr algn="ctr">
              <a:buNone/>
            </a:pPr>
            <a:r>
              <a:rPr lang="el-GR" sz="1600" dirty="0" smtClean="0"/>
              <a:t>(Αρχείο Κατοχής ΓΑΚ)</a:t>
            </a:r>
            <a:endParaRPr lang="el-GR" sz="1600"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704088"/>
            <a:ext cx="8229600" cy="724648"/>
          </a:xfrm>
        </p:spPr>
        <p:txBody>
          <a:bodyPr>
            <a:normAutofit/>
          </a:bodyPr>
          <a:lstStyle/>
          <a:p>
            <a:pPr algn="ctr"/>
            <a:r>
              <a:rPr lang="el-GR" sz="2000" b="1" dirty="0" smtClean="0">
                <a:solidFill>
                  <a:srgbClr val="FF0000"/>
                </a:solidFill>
              </a:rPr>
              <a:t>22 ΙΟΥΛΙΟΥ 1943 ΠΑΝΕΡΓΑΤΙΚΗ ΑΠΕΡΓΙΑ ΚΑΙ ΔΙΑΔΗΛΩΣΕΙΣ</a:t>
            </a:r>
            <a:br>
              <a:rPr lang="el-GR" sz="2000" b="1" dirty="0" smtClean="0">
                <a:solidFill>
                  <a:srgbClr val="FF0000"/>
                </a:solidFill>
              </a:rPr>
            </a:br>
            <a:r>
              <a:rPr lang="el-GR" sz="2000" b="1" dirty="0" smtClean="0">
                <a:solidFill>
                  <a:srgbClr val="FF0000"/>
                </a:solidFill>
              </a:rPr>
              <a:t>ΤΟ ΕΡΓΑΤΙΚΟ ΕΑΜ ΚΑΙ Η ΚΠΕ ΟΙ ΟΡΓΑΝΩΤΙΚΟΙ ΠΡΩΤΕΡΓΑΤΕΣ</a:t>
            </a:r>
            <a:endParaRPr lang="el-GR" sz="2000" b="1" dirty="0">
              <a:solidFill>
                <a:srgbClr val="FF0000"/>
              </a:solidFill>
            </a:endParaRPr>
          </a:p>
        </p:txBody>
      </p:sp>
      <p:sp>
        <p:nvSpPr>
          <p:cNvPr id="3" name="2 - Θέση κειμένου"/>
          <p:cNvSpPr>
            <a:spLocks noGrp="1"/>
          </p:cNvSpPr>
          <p:nvPr>
            <p:ph type="body" idx="1"/>
          </p:nvPr>
        </p:nvSpPr>
        <p:spPr>
          <a:xfrm>
            <a:off x="457200" y="1571612"/>
            <a:ext cx="4040188" cy="1071570"/>
          </a:xfrm>
        </p:spPr>
        <p:txBody>
          <a:bodyPr/>
          <a:lstStyle/>
          <a:p>
            <a:pPr algn="ctr"/>
            <a:r>
              <a:rPr lang="el-GR" sz="1800" dirty="0" smtClean="0">
                <a:solidFill>
                  <a:schemeClr val="tx1"/>
                </a:solidFill>
              </a:rPr>
              <a:t>Η ΑΦΟΡΜΗ ΤΗΣ ΑΠΕΡΓΙΑΣ ΗΤΑΝ Η ΑΠΟΦΑΣΗ ΝΑ ΔΟΘΕΙ ΣΤΟΥΣ ΒΟΥΛΓΑΡΟΥΣ Η ΚΕΝΤΡΙΚΗ ΜΑΚΕΔΟΝΙΑ</a:t>
            </a:r>
            <a:endParaRPr lang="el-GR" sz="1800" dirty="0">
              <a:solidFill>
                <a:schemeClr val="tx1"/>
              </a:solidFill>
            </a:endParaRPr>
          </a:p>
        </p:txBody>
      </p:sp>
      <p:sp>
        <p:nvSpPr>
          <p:cNvPr id="4" name="3 - Θέση κειμένου"/>
          <p:cNvSpPr>
            <a:spLocks noGrp="1"/>
          </p:cNvSpPr>
          <p:nvPr>
            <p:ph type="body" sz="half" idx="3"/>
          </p:nvPr>
        </p:nvSpPr>
        <p:spPr>
          <a:xfrm>
            <a:off x="4645025" y="1571613"/>
            <a:ext cx="4041775" cy="942988"/>
          </a:xfrm>
        </p:spPr>
        <p:txBody>
          <a:bodyPr>
            <a:normAutofit/>
          </a:bodyPr>
          <a:lstStyle/>
          <a:p>
            <a:pPr algn="ctr"/>
            <a:r>
              <a:rPr lang="el-GR" sz="1800" dirty="0" smtClean="0">
                <a:solidFill>
                  <a:schemeClr val="tx1"/>
                </a:solidFill>
              </a:rPr>
              <a:t>Γερμανικό τανκ σκοτώνει τη φοιτήτρια Παναγιώτα </a:t>
            </a:r>
            <a:r>
              <a:rPr lang="el-GR" sz="1800" dirty="0" err="1" smtClean="0">
                <a:solidFill>
                  <a:schemeClr val="tx1"/>
                </a:solidFill>
              </a:rPr>
              <a:t>Σταθοπούλου</a:t>
            </a:r>
            <a:r>
              <a:rPr lang="el-GR" sz="1800" dirty="0" smtClean="0">
                <a:solidFill>
                  <a:schemeClr val="tx1"/>
                </a:solidFill>
              </a:rPr>
              <a:t> που βλέπουμε στη φωτογραφία</a:t>
            </a:r>
            <a:endParaRPr lang="el-GR" sz="1800" dirty="0">
              <a:solidFill>
                <a:schemeClr val="tx1"/>
              </a:solidFill>
            </a:endParaRPr>
          </a:p>
        </p:txBody>
      </p:sp>
      <p:sp>
        <p:nvSpPr>
          <p:cNvPr id="5" name="4 - Θέση περιεχομένου"/>
          <p:cNvSpPr>
            <a:spLocks noGrp="1"/>
          </p:cNvSpPr>
          <p:nvPr>
            <p:ph sz="quarter" idx="2"/>
          </p:nvPr>
        </p:nvSpPr>
        <p:spPr>
          <a:xfrm>
            <a:off x="457200" y="2786058"/>
            <a:ext cx="4040188" cy="3574262"/>
          </a:xfrm>
        </p:spPr>
        <p:txBody>
          <a:bodyPr>
            <a:normAutofit/>
          </a:bodyPr>
          <a:lstStyle/>
          <a:p>
            <a:pPr algn="ctr">
              <a:buNone/>
            </a:pPr>
            <a:endParaRPr lang="el-GR" sz="2000" b="1" dirty="0" smtClean="0">
              <a:solidFill>
                <a:srgbClr val="C00000"/>
              </a:solidFill>
            </a:endParaRPr>
          </a:p>
          <a:p>
            <a:pPr algn="ctr">
              <a:buNone/>
            </a:pPr>
            <a:r>
              <a:rPr lang="el-GR" sz="2000" b="1" dirty="0" smtClean="0">
                <a:solidFill>
                  <a:srgbClr val="C00000"/>
                </a:solidFill>
              </a:rPr>
              <a:t>22 Ιουλίου 1943</a:t>
            </a:r>
          </a:p>
          <a:p>
            <a:pPr algn="just">
              <a:buNone/>
            </a:pPr>
            <a:endParaRPr lang="el-GR" sz="1600" dirty="0" smtClean="0"/>
          </a:p>
          <a:p>
            <a:pPr algn="just">
              <a:buNone/>
            </a:pPr>
            <a:r>
              <a:rPr lang="el-GR" sz="1600" dirty="0" smtClean="0"/>
              <a:t>Το Εργατικό ΕΑΜ καλεί σε γενική απεργία στην οποία συμμετέχουν και υπαλληλικές οργανώσεις.</a:t>
            </a:r>
          </a:p>
          <a:p>
            <a:pPr algn="just">
              <a:buNone/>
            </a:pPr>
            <a:r>
              <a:rPr lang="el-GR" sz="1600" dirty="0" smtClean="0"/>
              <a:t>Στην Αθήνα πραγματοποιείται μεγάλη συγκέντρωση.</a:t>
            </a:r>
          </a:p>
          <a:p>
            <a:pPr algn="just">
              <a:buNone/>
            </a:pPr>
            <a:r>
              <a:rPr lang="el-GR" sz="1600" dirty="0" smtClean="0"/>
              <a:t>Οι κατοχικές δυνάμεις χτυπούν τους διαδηλωτές.</a:t>
            </a:r>
          </a:p>
          <a:p>
            <a:pPr algn="just">
              <a:buNone/>
            </a:pPr>
            <a:r>
              <a:rPr lang="el-GR" sz="1600" dirty="0" smtClean="0"/>
              <a:t>Γερμανικό τανκ σκοτώνει τη 17/χρονη φοιτήτρια Παναγιώτα </a:t>
            </a:r>
            <a:r>
              <a:rPr lang="el-GR" sz="1600" dirty="0" err="1" smtClean="0"/>
              <a:t>Σταθοπούλου</a:t>
            </a:r>
            <a:r>
              <a:rPr lang="el-GR" sz="1600" dirty="0" smtClean="0"/>
              <a:t>.</a:t>
            </a:r>
            <a:endParaRPr lang="el-GR" sz="1600" dirty="0"/>
          </a:p>
        </p:txBody>
      </p:sp>
      <p:pic>
        <p:nvPicPr>
          <p:cNvPr id="1026" name="Picture 2" descr="C:\Users\α\Desktop\DSC03080σταθοπουλουφωτο[1].jpg"/>
          <p:cNvPicPr>
            <a:picLocks noGrp="1" noChangeAspect="1" noChangeArrowheads="1"/>
          </p:cNvPicPr>
          <p:nvPr>
            <p:ph sz="quarter" idx="4"/>
          </p:nvPr>
        </p:nvPicPr>
        <p:blipFill>
          <a:blip r:embed="rId2" cstate="print"/>
          <a:srcRect/>
          <a:stretch>
            <a:fillRect/>
          </a:stretch>
        </p:blipFill>
        <p:spPr bwMode="auto">
          <a:xfrm>
            <a:off x="5817924" y="2513397"/>
            <a:ext cx="1754472" cy="3987437"/>
          </a:xfrm>
          <a:prstGeom prst="rect">
            <a:avLst/>
          </a:prstGeom>
          <a:noFill/>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704088"/>
            <a:ext cx="8229600" cy="510334"/>
          </a:xfrm>
        </p:spPr>
        <p:txBody>
          <a:bodyPr>
            <a:normAutofit/>
          </a:bodyPr>
          <a:lstStyle/>
          <a:p>
            <a:pPr algn="ctr"/>
            <a:r>
              <a:rPr lang="el-GR" sz="2000" b="1" dirty="0" smtClean="0">
                <a:solidFill>
                  <a:srgbClr val="FF0000"/>
                </a:solidFill>
              </a:rPr>
              <a:t>ΣΤΙΣ 22 ΙΟΥΛΙΟΥ 1943 ΝΕΕΣ ΚΙΝΗΤΟΠΟΙΗΣΕΙΣ ΑΠΟ ΕΡΓΑΤΙΚΟ ΕΑΜ ΚΑΙ ΚΠΕ</a:t>
            </a:r>
            <a:endParaRPr lang="el-GR" sz="2000" b="1" dirty="0">
              <a:solidFill>
                <a:srgbClr val="FF0000"/>
              </a:solidFill>
            </a:endParaRPr>
          </a:p>
        </p:txBody>
      </p:sp>
      <p:pic>
        <p:nvPicPr>
          <p:cNvPr id="2050" name="Picture 2" descr="C:\Users\α\Desktop\_24719~1[1].JPG"/>
          <p:cNvPicPr>
            <a:picLocks noGrp="1" noChangeAspect="1" noChangeArrowheads="1"/>
          </p:cNvPicPr>
          <p:nvPr>
            <p:ph idx="1"/>
          </p:nvPr>
        </p:nvPicPr>
        <p:blipFill>
          <a:blip r:embed="rId2" cstate="print"/>
          <a:srcRect/>
          <a:stretch>
            <a:fillRect/>
          </a:stretch>
        </p:blipFill>
        <p:spPr bwMode="auto">
          <a:xfrm>
            <a:off x="1285852" y="1571612"/>
            <a:ext cx="6286544" cy="4429156"/>
          </a:xfrm>
          <a:prstGeom prst="rect">
            <a:avLst/>
          </a:prstGeom>
          <a:noFill/>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704088"/>
            <a:ext cx="8229600" cy="367458"/>
          </a:xfrm>
        </p:spPr>
        <p:txBody>
          <a:bodyPr>
            <a:normAutofit/>
          </a:bodyPr>
          <a:lstStyle/>
          <a:p>
            <a:pPr algn="ctr"/>
            <a:r>
              <a:rPr lang="el-GR" sz="2000" b="1" dirty="0" smtClean="0">
                <a:solidFill>
                  <a:srgbClr val="FF0000"/>
                </a:solidFill>
              </a:rPr>
              <a:t>ΓΕΓΟΝΟΤΑ ΑΥΓΟΥΣΤΟΥ &amp; ΣΕΠΤΕΜΒΡΙΟΥ 1943</a:t>
            </a:r>
            <a:endParaRPr lang="el-GR" sz="2000" b="1" dirty="0">
              <a:solidFill>
                <a:srgbClr val="FF0000"/>
              </a:solidFill>
            </a:endParaRPr>
          </a:p>
        </p:txBody>
      </p:sp>
      <p:sp>
        <p:nvSpPr>
          <p:cNvPr id="3" name="2 - Θέση κειμένου"/>
          <p:cNvSpPr>
            <a:spLocks noGrp="1"/>
          </p:cNvSpPr>
          <p:nvPr>
            <p:ph type="body" idx="1"/>
          </p:nvPr>
        </p:nvSpPr>
        <p:spPr>
          <a:xfrm>
            <a:off x="457200" y="1214422"/>
            <a:ext cx="4040188" cy="2214578"/>
          </a:xfrm>
        </p:spPr>
        <p:txBody>
          <a:bodyPr/>
          <a:lstStyle/>
          <a:p>
            <a:pPr algn="ctr"/>
            <a:r>
              <a:rPr lang="el-GR" sz="1800" dirty="0" smtClean="0"/>
              <a:t>ΣΑΜΠΟΤΑΖ ΣΤΟ ΑΜΑΞΟΣΤΑΣΙΟ ΤΗΣ ΚΑΛΛΙΘΕΑΣ</a:t>
            </a:r>
          </a:p>
          <a:p>
            <a:pPr algn="ctr"/>
            <a:r>
              <a:rPr lang="el-GR" sz="1800" b="0" dirty="0" smtClean="0">
                <a:solidFill>
                  <a:schemeClr val="tx1"/>
                </a:solidFill>
              </a:rPr>
              <a:t>Το στρατοδικείο αποφασίζει την εκτέλεση 50 τροχιοδρομικών υπαλλήλων </a:t>
            </a:r>
          </a:p>
          <a:p>
            <a:pPr algn="ctr"/>
            <a:r>
              <a:rPr lang="el-GR" sz="1800" b="0" dirty="0" smtClean="0">
                <a:solidFill>
                  <a:schemeClr val="tx1"/>
                </a:solidFill>
              </a:rPr>
              <a:t>Οι υπάλληλοι ξεσηκώνονται και αποτρέπεται η εκτέλεση</a:t>
            </a:r>
          </a:p>
          <a:p>
            <a:endParaRPr lang="el-GR" dirty="0"/>
          </a:p>
        </p:txBody>
      </p:sp>
      <p:sp>
        <p:nvSpPr>
          <p:cNvPr id="4" name="3 - Θέση κειμένου"/>
          <p:cNvSpPr>
            <a:spLocks noGrp="1"/>
          </p:cNvSpPr>
          <p:nvPr>
            <p:ph type="body" sz="half" idx="3"/>
          </p:nvPr>
        </p:nvSpPr>
        <p:spPr>
          <a:xfrm>
            <a:off x="4645025" y="1285860"/>
            <a:ext cx="4041775" cy="2286016"/>
          </a:xfrm>
        </p:spPr>
        <p:txBody>
          <a:bodyPr>
            <a:normAutofit/>
          </a:bodyPr>
          <a:lstStyle/>
          <a:p>
            <a:pPr algn="ctr"/>
            <a:r>
              <a:rPr lang="el-GR" sz="1800" b="0" dirty="0" smtClean="0">
                <a:solidFill>
                  <a:srgbClr val="FF0000"/>
                </a:solidFill>
              </a:rPr>
              <a:t>ΜΕΤΑ ΤΗ ΣΥΝΘΗΚΟΛΟΓΗΣΗ ΤΩΝ ΙΤΑΛΩΝ ΚΑΙ ΤΗΝ ΑΝΑΛΥΨΗ ΤΗΣ ΣΤΡΑΤΙΩΤΙΚΗΣ ΔΙΟΙΚΗΣΗΣ ΑΠ</a:t>
            </a:r>
            <a:r>
              <a:rPr lang="en-US" sz="1800" b="0" dirty="0" smtClean="0">
                <a:solidFill>
                  <a:srgbClr val="FF0000"/>
                </a:solidFill>
              </a:rPr>
              <a:t>O</a:t>
            </a:r>
            <a:r>
              <a:rPr lang="el-GR" sz="1800" b="0" dirty="0" smtClean="0">
                <a:solidFill>
                  <a:srgbClr val="FF0000"/>
                </a:solidFill>
              </a:rPr>
              <a:t> ΤΟΝ </a:t>
            </a:r>
            <a:r>
              <a:rPr lang="en-US" sz="1800" b="0" dirty="0" smtClean="0">
                <a:solidFill>
                  <a:srgbClr val="FF0000"/>
                </a:solidFill>
              </a:rPr>
              <a:t>WILHELM SPEIDEL OI </a:t>
            </a:r>
            <a:r>
              <a:rPr lang="el-GR" sz="1800" b="0" dirty="0" smtClean="0">
                <a:solidFill>
                  <a:srgbClr val="FF0000"/>
                </a:solidFill>
              </a:rPr>
              <a:t>ΚΑΤΑΚΤΗΤΕΣ ΣΚΛΗΡΑΙΝΟΥΝ ΤΗ ΣΤΑΣΗ ΤΟΥΣ</a:t>
            </a:r>
          </a:p>
          <a:p>
            <a:pPr algn="ctr"/>
            <a:r>
              <a:rPr lang="el-GR" sz="1600" b="0" dirty="0" smtClean="0">
                <a:solidFill>
                  <a:schemeClr val="tx1"/>
                </a:solidFill>
              </a:rPr>
              <a:t>(Στη φωτογραφία ο</a:t>
            </a:r>
            <a:r>
              <a:rPr lang="en-US" sz="1600" b="0" dirty="0" smtClean="0">
                <a:solidFill>
                  <a:schemeClr val="tx1"/>
                </a:solidFill>
              </a:rPr>
              <a:t> Wilhelm </a:t>
            </a:r>
            <a:r>
              <a:rPr lang="en-US" sz="1600" b="0" dirty="0" err="1" smtClean="0">
                <a:solidFill>
                  <a:schemeClr val="tx1"/>
                </a:solidFill>
              </a:rPr>
              <a:t>Speidel</a:t>
            </a:r>
            <a:r>
              <a:rPr lang="en-US" sz="1600" b="0" dirty="0" smtClean="0">
                <a:solidFill>
                  <a:schemeClr val="tx1"/>
                </a:solidFill>
              </a:rPr>
              <a:t>)</a:t>
            </a:r>
            <a:endParaRPr lang="el-GR" sz="1600" b="0" dirty="0" smtClean="0">
              <a:solidFill>
                <a:schemeClr val="tx1"/>
              </a:solidFill>
            </a:endParaRPr>
          </a:p>
          <a:p>
            <a:pPr algn="ctr"/>
            <a:endParaRPr lang="el-GR" sz="1800" b="0" dirty="0">
              <a:solidFill>
                <a:srgbClr val="FF0000"/>
              </a:solidFill>
            </a:endParaRPr>
          </a:p>
        </p:txBody>
      </p:sp>
      <p:sp>
        <p:nvSpPr>
          <p:cNvPr id="5" name="4 - Θέση περιεχομένου"/>
          <p:cNvSpPr>
            <a:spLocks noGrp="1"/>
          </p:cNvSpPr>
          <p:nvPr>
            <p:ph sz="quarter" idx="2"/>
          </p:nvPr>
        </p:nvSpPr>
        <p:spPr>
          <a:xfrm>
            <a:off x="457200" y="3500438"/>
            <a:ext cx="4114800" cy="2859882"/>
          </a:xfrm>
        </p:spPr>
        <p:txBody>
          <a:bodyPr>
            <a:normAutofit/>
          </a:bodyPr>
          <a:lstStyle/>
          <a:p>
            <a:pPr>
              <a:buNone/>
            </a:pPr>
            <a:r>
              <a:rPr lang="el-GR" sz="1800" b="1" dirty="0" smtClean="0">
                <a:solidFill>
                  <a:srgbClr val="0070C0"/>
                </a:solidFill>
              </a:rPr>
              <a:t>ΑΠΕΡΓΙΑ ΔΗΜΟΣΙΩΝ ΥΠΑΛΛΗΛΩΝ</a:t>
            </a:r>
          </a:p>
          <a:p>
            <a:pPr>
              <a:buNone/>
            </a:pPr>
            <a:r>
              <a:rPr lang="el-GR" sz="1800" dirty="0" smtClean="0"/>
              <a:t>Η συμμετοχή είναι πολύ μεγάλη</a:t>
            </a:r>
          </a:p>
          <a:p>
            <a:pPr>
              <a:buNone/>
            </a:pPr>
            <a:r>
              <a:rPr lang="el-GR" sz="1800" dirty="0" smtClean="0"/>
              <a:t>Η κατοχική κυβέρνηση βγάζει διάταγμα απολύσεων</a:t>
            </a:r>
          </a:p>
          <a:p>
            <a:pPr>
              <a:buNone/>
            </a:pPr>
            <a:r>
              <a:rPr lang="el-GR" sz="1800" dirty="0" smtClean="0"/>
              <a:t>Οι δημόσιοι υπάλληλοι συνεχίζουν την απεργία</a:t>
            </a:r>
          </a:p>
          <a:p>
            <a:pPr>
              <a:buNone/>
            </a:pPr>
            <a:r>
              <a:rPr lang="el-GR" sz="1800" dirty="0" smtClean="0"/>
              <a:t>Κλάδοι του ιδιωτικού τομέα απεργούν σε συμπαράσταση των δημοσίων υπαλλήλων</a:t>
            </a:r>
            <a:endParaRPr lang="el-GR" sz="1800" dirty="0"/>
          </a:p>
        </p:txBody>
      </p:sp>
      <p:pic>
        <p:nvPicPr>
          <p:cNvPr id="1027" name="Picture 3" descr="C:\Users\α\Desktop\peg92pep_medium.jpg"/>
          <p:cNvPicPr>
            <a:picLocks noGrp="1" noChangeAspect="1" noChangeArrowheads="1"/>
          </p:cNvPicPr>
          <p:nvPr>
            <p:ph sz="quarter" idx="4"/>
          </p:nvPr>
        </p:nvPicPr>
        <p:blipFill>
          <a:blip r:embed="rId2" cstate="print"/>
          <a:srcRect/>
          <a:stretch>
            <a:fillRect/>
          </a:stretch>
        </p:blipFill>
        <p:spPr bwMode="auto">
          <a:xfrm>
            <a:off x="5954712" y="4071942"/>
            <a:ext cx="1820064" cy="1820064"/>
          </a:xfrm>
          <a:prstGeom prst="rect">
            <a:avLst/>
          </a:prstGeom>
          <a:noFill/>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704088"/>
            <a:ext cx="8229600" cy="510334"/>
          </a:xfrm>
        </p:spPr>
        <p:txBody>
          <a:bodyPr>
            <a:normAutofit fontScale="90000"/>
          </a:bodyPr>
          <a:lstStyle/>
          <a:p>
            <a:pPr algn="ctr"/>
            <a:r>
              <a:rPr lang="el-GR" sz="2000" b="1" dirty="0" smtClean="0">
                <a:solidFill>
                  <a:srgbClr val="FF0000"/>
                </a:solidFill>
              </a:rPr>
              <a:t>ΑΠΟ ΣΕΠΤΕΜΒΡΗ ΤΟΥ 1943 ΕΩΣ ΤΟ ΓΕΝΑΡΗ ΤΟΥ 1944 ΣΤΑΜΑΤΑ ΚΑΘΕ ΚΙΝΗΤΟΠΟΙΗΣΗ</a:t>
            </a:r>
            <a:endParaRPr lang="el-GR" sz="2000" b="1" dirty="0">
              <a:solidFill>
                <a:srgbClr val="FF0000"/>
              </a:solidFill>
            </a:endParaRPr>
          </a:p>
        </p:txBody>
      </p:sp>
      <p:sp>
        <p:nvSpPr>
          <p:cNvPr id="3" name="2 - Θέση κειμένου"/>
          <p:cNvSpPr>
            <a:spLocks noGrp="1"/>
          </p:cNvSpPr>
          <p:nvPr>
            <p:ph type="body" idx="1"/>
          </p:nvPr>
        </p:nvSpPr>
        <p:spPr>
          <a:xfrm>
            <a:off x="457200" y="1428736"/>
            <a:ext cx="4040188" cy="1857388"/>
          </a:xfrm>
        </p:spPr>
        <p:txBody>
          <a:bodyPr/>
          <a:lstStyle/>
          <a:p>
            <a:pPr algn="ctr"/>
            <a:r>
              <a:rPr lang="el-GR" sz="1800" dirty="0" smtClean="0">
                <a:solidFill>
                  <a:schemeClr val="accent1"/>
                </a:solidFill>
              </a:rPr>
              <a:t>ΟΙ ΓΕΡΜΑΝΟΙ ΚΛΙΜΑΚΩΝΟΥΝ ΤΗΝ ΤΡΟΜΟΚΡΑΤΙΑ, ΤΙΣ ΦΥΛΑΚΙΣΕΙΣ ΚΑΙ ΤΙΣ ΕΚΤΕΛΕΣΕΙΣ</a:t>
            </a:r>
          </a:p>
          <a:p>
            <a:pPr algn="ctr"/>
            <a:r>
              <a:rPr lang="el-GR" sz="1800" b="0" dirty="0" smtClean="0">
                <a:solidFill>
                  <a:schemeClr val="tx1"/>
                </a:solidFill>
              </a:rPr>
              <a:t>Οι Γερμανοί θεωρούν ότι οι υποκινητές των απεργιών είναι οι κομμουνιστές </a:t>
            </a:r>
          </a:p>
          <a:p>
            <a:pPr algn="ctr"/>
            <a:r>
              <a:rPr lang="el-GR" sz="1800" dirty="0" smtClean="0">
                <a:solidFill>
                  <a:schemeClr val="accent1"/>
                </a:solidFill>
              </a:rPr>
              <a:t> </a:t>
            </a:r>
            <a:endParaRPr lang="el-GR" sz="1800" dirty="0">
              <a:solidFill>
                <a:schemeClr val="accent1"/>
              </a:solidFill>
            </a:endParaRPr>
          </a:p>
        </p:txBody>
      </p:sp>
      <p:sp>
        <p:nvSpPr>
          <p:cNvPr id="4" name="3 - Θέση κειμένου"/>
          <p:cNvSpPr>
            <a:spLocks noGrp="1"/>
          </p:cNvSpPr>
          <p:nvPr>
            <p:ph type="body" sz="half" idx="3"/>
          </p:nvPr>
        </p:nvSpPr>
        <p:spPr>
          <a:xfrm>
            <a:off x="4645025" y="1428737"/>
            <a:ext cx="4041775" cy="928693"/>
          </a:xfrm>
        </p:spPr>
        <p:txBody>
          <a:bodyPr>
            <a:normAutofit fontScale="92500" lnSpcReduction="20000"/>
          </a:bodyPr>
          <a:lstStyle/>
          <a:p>
            <a:pPr algn="ctr"/>
            <a:r>
              <a:rPr lang="el-GR" sz="1800" dirty="0" smtClean="0">
                <a:solidFill>
                  <a:schemeClr val="accent5">
                    <a:lumMod val="50000"/>
                  </a:schemeClr>
                </a:solidFill>
              </a:rPr>
              <a:t>ΣΥΧΝΑ ΑΠΕΡΓΟΙ ΟΔΗΓΟΥΝΤΑΙ ΣΤΟ ΣΤΡΑΤΟΠΕΔΟ ΣΥΓΚΕΝΤΡΩΣΗΣ ΧΑΪΔΑΡΙΟΥ ΚΑΙ ΑΠΟ ΕΚΕΙ ΣΤΑ ΚΑΤΕΡΓΑ ΤΟΥ ΡΑΙΧ</a:t>
            </a:r>
            <a:endParaRPr lang="el-GR" sz="1800" dirty="0">
              <a:solidFill>
                <a:schemeClr val="accent5">
                  <a:lumMod val="50000"/>
                </a:schemeClr>
              </a:solidFill>
            </a:endParaRPr>
          </a:p>
        </p:txBody>
      </p:sp>
      <p:sp>
        <p:nvSpPr>
          <p:cNvPr id="5" name="4 - Θέση περιεχομένου"/>
          <p:cNvSpPr>
            <a:spLocks noGrp="1"/>
          </p:cNvSpPr>
          <p:nvPr>
            <p:ph sz="quarter" idx="2"/>
          </p:nvPr>
        </p:nvSpPr>
        <p:spPr>
          <a:xfrm>
            <a:off x="457200" y="3214686"/>
            <a:ext cx="4040188" cy="3145634"/>
          </a:xfrm>
        </p:spPr>
        <p:txBody>
          <a:bodyPr>
            <a:normAutofit fontScale="92500" lnSpcReduction="20000"/>
          </a:bodyPr>
          <a:lstStyle/>
          <a:p>
            <a:r>
              <a:rPr lang="el-GR" sz="2000" dirty="0" smtClean="0"/>
              <a:t>ΜΕΤΑ ΤΗ ΣΥΝΘΗΚΟΛΟΓΗΣΗ ΤΩΝ ΙΤΑΛΩΝ ΤΟΝ ΣΕΠΤΕΜΒΡΗ 1943</a:t>
            </a:r>
          </a:p>
          <a:p>
            <a:r>
              <a:rPr lang="el-GR" sz="2000" dirty="0" smtClean="0"/>
              <a:t>ΤΗ ΔΗΜΙΟΥΡΓΙΑ ΤΩΝ ΤΑΓΜΑΤΩΝ ΑΣΦΑΛΕΙΑΣ</a:t>
            </a:r>
          </a:p>
          <a:p>
            <a:endParaRPr lang="el-GR" sz="2000" dirty="0" smtClean="0"/>
          </a:p>
          <a:p>
            <a:pPr algn="ctr">
              <a:buNone/>
            </a:pPr>
            <a:r>
              <a:rPr lang="el-GR" sz="1800" b="1" dirty="0" smtClean="0">
                <a:solidFill>
                  <a:schemeClr val="accent6">
                    <a:lumMod val="50000"/>
                  </a:schemeClr>
                </a:solidFill>
              </a:rPr>
              <a:t>ΤΑ </a:t>
            </a:r>
            <a:r>
              <a:rPr lang="en-US" sz="1800" b="1" dirty="0" smtClean="0">
                <a:solidFill>
                  <a:schemeClr val="accent6">
                    <a:lumMod val="50000"/>
                  </a:schemeClr>
                </a:solidFill>
              </a:rPr>
              <a:t>SS </a:t>
            </a:r>
            <a:r>
              <a:rPr lang="el-GR" sz="1800" b="1" dirty="0" smtClean="0">
                <a:solidFill>
                  <a:schemeClr val="accent6">
                    <a:lumMod val="50000"/>
                  </a:schemeClr>
                </a:solidFill>
              </a:rPr>
              <a:t>ΚΑΙ Η ΓΚΕΣΤΑΠΟ ΣΚΛΗΡΑΙΝΟΥΝ ΤΗ ΣΤΑΣΗ ΤΟΥΣ ΚΑΙ ΣΤΑΜΑΤΟΥΝ ΤΙΣ ΚΙΝΗΤΟΠΟΙΗΣΕΙΣ ΠΟΥ ΘΕΩΡΟΥΝ ΟΤΙ ΠΗΓΑΖΟΥΝ ΑΠΌ ΤΟΥΣ ΚΟΜΜΟΥΝΙΣΤΕΣ</a:t>
            </a:r>
            <a:endParaRPr lang="el-GR" sz="1800" b="1" dirty="0">
              <a:solidFill>
                <a:schemeClr val="accent6">
                  <a:lumMod val="50000"/>
                </a:schemeClr>
              </a:solidFill>
            </a:endParaRPr>
          </a:p>
        </p:txBody>
      </p:sp>
      <p:sp>
        <p:nvSpPr>
          <p:cNvPr id="6" name="5 - Θέση περιεχομένου"/>
          <p:cNvSpPr>
            <a:spLocks noGrp="1"/>
          </p:cNvSpPr>
          <p:nvPr>
            <p:ph sz="quarter" idx="4"/>
          </p:nvPr>
        </p:nvSpPr>
        <p:spPr/>
        <p:txBody>
          <a:bodyPr>
            <a:normAutofit fontScale="92500" lnSpcReduction="20000"/>
          </a:bodyPr>
          <a:lstStyle/>
          <a:p>
            <a:pPr algn="ctr">
              <a:buNone/>
            </a:pPr>
            <a:r>
              <a:rPr lang="el-GR" sz="1800" b="1" dirty="0" smtClean="0"/>
              <a:t>24 Μαρτίου 1944</a:t>
            </a:r>
          </a:p>
          <a:p>
            <a:pPr algn="ctr">
              <a:buNone/>
            </a:pPr>
            <a:r>
              <a:rPr lang="el-GR" sz="1800" b="1" dirty="0" smtClean="0"/>
              <a:t>Οι Γερμανοί εκτελούν «πεντήκοντα κομμουνιστές» με το σκεπτικό:</a:t>
            </a:r>
          </a:p>
          <a:p>
            <a:pPr algn="just">
              <a:buNone/>
            </a:pPr>
            <a:r>
              <a:rPr lang="el-GR" sz="1800" dirty="0" smtClean="0"/>
              <a:t>Οι κομμουνιστές «</a:t>
            </a:r>
            <a:r>
              <a:rPr lang="el-GR" sz="1800" dirty="0" err="1" smtClean="0"/>
              <a:t>εξεμεταλλεύθησαν</a:t>
            </a:r>
            <a:r>
              <a:rPr lang="el-GR" sz="1800" dirty="0" smtClean="0"/>
              <a:t> την δυσχερή οικονομική κατάσταση του Ελληνικού Λαού προς </a:t>
            </a:r>
            <a:r>
              <a:rPr lang="el-GR" sz="1800" dirty="0" err="1" smtClean="0"/>
              <a:t>επιδίωξιν</a:t>
            </a:r>
            <a:r>
              <a:rPr lang="el-GR" sz="1800" dirty="0" smtClean="0"/>
              <a:t> των εγκληματικών σκοπών αυτών, μολονότι ακριβώς </a:t>
            </a:r>
            <a:r>
              <a:rPr lang="el-GR" sz="1800" dirty="0" err="1" smtClean="0"/>
              <a:t>εγνώριζον</a:t>
            </a:r>
            <a:r>
              <a:rPr lang="el-GR" sz="1800" dirty="0" smtClean="0"/>
              <a:t> ότι </a:t>
            </a:r>
            <a:r>
              <a:rPr lang="el-GR" sz="1800" dirty="0" err="1" smtClean="0"/>
              <a:t>δι΄</a:t>
            </a:r>
            <a:r>
              <a:rPr lang="el-GR" sz="1800" dirty="0" smtClean="0"/>
              <a:t> απεργιών δεν παρέχεται βοήθεια εις την ασφαλώς βαρέως </a:t>
            </a:r>
            <a:r>
              <a:rPr lang="el-GR" sz="1800" dirty="0" err="1" smtClean="0"/>
              <a:t>αγωνιζόμενην</a:t>
            </a:r>
            <a:r>
              <a:rPr lang="el-GR" sz="1800" dirty="0" smtClean="0"/>
              <a:t> </a:t>
            </a:r>
            <a:r>
              <a:rPr lang="el-GR" sz="1800" dirty="0" err="1" smtClean="0"/>
              <a:t>οικονομίαν</a:t>
            </a:r>
            <a:r>
              <a:rPr lang="el-GR" sz="1800" dirty="0" smtClean="0"/>
              <a:t> της Ελλάδος, και ως εκ τούτου εις τον Έλληνα </a:t>
            </a:r>
            <a:r>
              <a:rPr lang="el-GR" sz="1800" dirty="0" err="1" smtClean="0"/>
              <a:t>εργάτην</a:t>
            </a:r>
            <a:r>
              <a:rPr lang="el-GR" sz="1800" dirty="0" smtClean="0"/>
              <a:t>, αλλά τουναντίον μόνον νέα ζημία προκύπτει»</a:t>
            </a:r>
          </a:p>
          <a:p>
            <a:pPr algn="ctr">
              <a:buNone/>
            </a:pPr>
            <a:r>
              <a:rPr lang="el-GR" sz="1600" dirty="0" smtClean="0"/>
              <a:t>Ανακοίνωση Στρατιωτικού Διοικητή </a:t>
            </a:r>
          </a:p>
          <a:p>
            <a:pPr algn="ctr">
              <a:buNone/>
            </a:pPr>
            <a:r>
              <a:rPr lang="el-GR" sz="1600" dirty="0" smtClean="0"/>
              <a:t>Καθημερινή 25/3/1944</a:t>
            </a:r>
            <a:endParaRPr lang="el-GR" sz="1600" dirty="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704088"/>
            <a:ext cx="8229600" cy="510334"/>
          </a:xfrm>
        </p:spPr>
        <p:txBody>
          <a:bodyPr>
            <a:normAutofit/>
          </a:bodyPr>
          <a:lstStyle/>
          <a:p>
            <a:pPr algn="ctr"/>
            <a:r>
              <a:rPr lang="el-GR" sz="2000" b="1" dirty="0" smtClean="0">
                <a:solidFill>
                  <a:srgbClr val="FF0000"/>
                </a:solidFill>
              </a:rPr>
              <a:t>ΟΙ ΑΠΕΡΓΙΑΚΕΣ ΚΙΝΗΤΟΠΟΙΗΣΕΙΣ ΤΟΥ 1944 ΚΑΙ ΜΕΧΡΙ ΤΗΝ ΑΠΕΛΕΥΘΕΡΩΣΗ</a:t>
            </a:r>
            <a:endParaRPr lang="el-GR" sz="2000" b="1" dirty="0">
              <a:solidFill>
                <a:srgbClr val="FF0000"/>
              </a:solidFill>
            </a:endParaRPr>
          </a:p>
        </p:txBody>
      </p:sp>
      <p:sp>
        <p:nvSpPr>
          <p:cNvPr id="3" name="2 - Θέση περιεχομένου"/>
          <p:cNvSpPr>
            <a:spLocks noGrp="1"/>
          </p:cNvSpPr>
          <p:nvPr>
            <p:ph sz="half" idx="1"/>
          </p:nvPr>
        </p:nvSpPr>
        <p:spPr>
          <a:xfrm>
            <a:off x="457200" y="1428736"/>
            <a:ext cx="4186238" cy="4926189"/>
          </a:xfrm>
        </p:spPr>
        <p:txBody>
          <a:bodyPr>
            <a:normAutofit fontScale="85000" lnSpcReduction="10000"/>
          </a:bodyPr>
          <a:lstStyle/>
          <a:p>
            <a:pPr algn="ctr">
              <a:buNone/>
            </a:pPr>
            <a:r>
              <a:rPr lang="el-GR" sz="2000" b="1" dirty="0" smtClean="0"/>
              <a:t>ΑΠΕΡΓΙΕΣ 1944</a:t>
            </a:r>
          </a:p>
          <a:p>
            <a:pPr algn="just"/>
            <a:r>
              <a:rPr lang="el-GR" sz="1800" b="1" dirty="0" smtClean="0"/>
              <a:t>26/1/1944: </a:t>
            </a:r>
            <a:r>
              <a:rPr lang="el-GR" sz="1700" dirty="0" smtClean="0"/>
              <a:t>Απεργία δημοσίων υπαλλήλων και τραπεζοϋπαλλήλων</a:t>
            </a:r>
          </a:p>
          <a:p>
            <a:pPr algn="just"/>
            <a:r>
              <a:rPr lang="el-GR" sz="1700" b="1" dirty="0" smtClean="0"/>
              <a:t>4/3/1944</a:t>
            </a:r>
            <a:r>
              <a:rPr lang="el-GR" sz="1700" dirty="0" smtClean="0"/>
              <a:t>: Απεργία σιδηροδρομικών υπαλλήλων. Η απεργία γενικεύεται σε όλη την Ελλάδα. Παρεμβαίνουν κατασταλτικά τα Τάγματα Ασφαλείας</a:t>
            </a:r>
          </a:p>
          <a:p>
            <a:pPr algn="just"/>
            <a:r>
              <a:rPr lang="el-GR" sz="1700" b="1" dirty="0" smtClean="0"/>
              <a:t>9/3/1944: </a:t>
            </a:r>
            <a:r>
              <a:rPr lang="el-GR" sz="1700" dirty="0" smtClean="0"/>
              <a:t>Απεργία όλων των υπαλληλικών οργανώσεων για τα γεγονότα της Κοκκινιάς</a:t>
            </a:r>
          </a:p>
          <a:p>
            <a:pPr algn="just"/>
            <a:r>
              <a:rPr lang="el-GR" sz="1700" b="1" dirty="0" smtClean="0"/>
              <a:t>24/4/1944: </a:t>
            </a:r>
            <a:r>
              <a:rPr lang="el-GR" sz="1700" dirty="0" smtClean="0"/>
              <a:t>Απεργία όλων των υπαλληλικών οργανώσεων ενάντια στην τρομοκρατία</a:t>
            </a:r>
          </a:p>
          <a:p>
            <a:pPr algn="just"/>
            <a:r>
              <a:rPr lang="el-GR" sz="1700" b="1" dirty="0" smtClean="0"/>
              <a:t>1/5/1944: </a:t>
            </a:r>
            <a:r>
              <a:rPr lang="el-GR" sz="1700" dirty="0" smtClean="0"/>
              <a:t>Γενική απεργία δημόσιου και ιδιωτικού τομέα</a:t>
            </a:r>
          </a:p>
          <a:p>
            <a:pPr algn="just"/>
            <a:r>
              <a:rPr lang="el-GR" sz="1700" b="1" dirty="0" smtClean="0"/>
              <a:t>3/5/1944: </a:t>
            </a:r>
            <a:r>
              <a:rPr lang="el-GR" sz="1700" dirty="0" smtClean="0"/>
              <a:t>Μεγάλη απεργία των ΤΤΤ, 200 συλλήψεις, 15 εκτελέσεις υπαλλήλων</a:t>
            </a:r>
          </a:p>
          <a:p>
            <a:pPr algn="just"/>
            <a:r>
              <a:rPr lang="el-GR" sz="1700" b="1" dirty="0" smtClean="0"/>
              <a:t>24/8/1944: </a:t>
            </a:r>
            <a:r>
              <a:rPr lang="el-GR" sz="1700" dirty="0" smtClean="0"/>
              <a:t>Απεργία υπαλληλικών οργανώσεων μετά τα γεγονότα της Κοκκινιάς</a:t>
            </a:r>
          </a:p>
          <a:p>
            <a:pPr algn="just"/>
            <a:r>
              <a:rPr lang="el-GR" sz="1700" b="1" dirty="0" smtClean="0"/>
              <a:t>16/9/1944: </a:t>
            </a:r>
            <a:r>
              <a:rPr lang="el-GR" sz="1700" dirty="0" smtClean="0"/>
              <a:t>Απεργία υπαλληλικών οργανώσεων ενάντια στα Τάγματα ασφαλείας</a:t>
            </a:r>
            <a:endParaRPr lang="el-GR" sz="1700" b="1" dirty="0" smtClean="0"/>
          </a:p>
          <a:p>
            <a:pPr algn="just"/>
            <a:endParaRPr lang="el-GR" sz="1700" dirty="0"/>
          </a:p>
        </p:txBody>
      </p:sp>
      <p:sp>
        <p:nvSpPr>
          <p:cNvPr id="4" name="3 - Θέση περιεχομένου"/>
          <p:cNvSpPr>
            <a:spLocks noGrp="1"/>
          </p:cNvSpPr>
          <p:nvPr>
            <p:ph sz="half" idx="2"/>
          </p:nvPr>
        </p:nvSpPr>
        <p:spPr>
          <a:xfrm>
            <a:off x="5072066" y="1428736"/>
            <a:ext cx="3614734" cy="4926189"/>
          </a:xfrm>
        </p:spPr>
        <p:txBody>
          <a:bodyPr>
            <a:normAutofit fontScale="85000" lnSpcReduction="10000"/>
          </a:bodyPr>
          <a:lstStyle/>
          <a:p>
            <a:r>
              <a:rPr lang="el-GR" sz="2000" dirty="0" smtClean="0">
                <a:solidFill>
                  <a:srgbClr val="FF0000"/>
                </a:solidFill>
              </a:rPr>
              <a:t>3 </a:t>
            </a:r>
            <a:r>
              <a:rPr lang="en-US" sz="2000" dirty="0" smtClean="0">
                <a:solidFill>
                  <a:srgbClr val="FF0000"/>
                </a:solidFill>
              </a:rPr>
              <a:t>MAIOY</a:t>
            </a:r>
            <a:r>
              <a:rPr lang="el-GR" sz="2000" dirty="0" smtClean="0">
                <a:solidFill>
                  <a:srgbClr val="FF0000"/>
                </a:solidFill>
              </a:rPr>
              <a:t> 1944 </a:t>
            </a:r>
          </a:p>
          <a:p>
            <a:r>
              <a:rPr lang="el-GR" sz="2000" dirty="0" smtClean="0">
                <a:solidFill>
                  <a:srgbClr val="FF0000"/>
                </a:solidFill>
              </a:rPr>
              <a:t>ΜΠΛΟΚΟ ΣΤΟ ΚΤΙΡΙΟ ΤΗΣ ΤΗΛΕΦΩΝΙΚΗΣ ΕΤΑΙΡΕΙΑΣ</a:t>
            </a:r>
          </a:p>
          <a:p>
            <a:r>
              <a:rPr lang="el-GR" sz="2000" dirty="0" smtClean="0">
                <a:solidFill>
                  <a:srgbClr val="FF0000"/>
                </a:solidFill>
              </a:rPr>
              <a:t>ΕΚΤΕΛΕΣΕΙΣ</a:t>
            </a:r>
          </a:p>
          <a:p>
            <a:pPr>
              <a:buNone/>
            </a:pPr>
            <a:endParaRPr lang="el-GR" sz="2000" dirty="0" smtClean="0"/>
          </a:p>
          <a:p>
            <a:pPr>
              <a:buNone/>
            </a:pPr>
            <a:r>
              <a:rPr lang="el-GR" sz="2000" dirty="0" smtClean="0"/>
              <a:t>Στις 3 Μαΐου 1944, οι ΤΤΤ απεργούν. Καταδότης έχει δώσει λίστα υπαλλήλων οργανωμένων που πρωτοστατούσαν στις κινητοποιήσεις. Γερμανοί και Τάγματα Ασφαλείας πραγματοποιούν μπλόκο στο κτίριο της Τηλεφωνικής Εταιρείας. Ακολούθησε η σύλληψη περίπου 200 ατόμων. Στις 7 Μαΐου 15 υπάλληλοι της Τηλεφωνικής Εταιρείας εκτελέστηκαν στο Σκοπευτήριο της Καισαριανής.</a:t>
            </a:r>
          </a:p>
          <a:p>
            <a:pPr>
              <a:buNone/>
            </a:pPr>
            <a:endParaRPr lang="el-GR" sz="2000" dirty="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704088"/>
            <a:ext cx="8229600" cy="367458"/>
          </a:xfrm>
        </p:spPr>
        <p:txBody>
          <a:bodyPr>
            <a:normAutofit/>
          </a:bodyPr>
          <a:lstStyle/>
          <a:p>
            <a:r>
              <a:rPr lang="el-GR" sz="2000" b="1" dirty="0" smtClean="0">
                <a:solidFill>
                  <a:srgbClr val="FF0000"/>
                </a:solidFill>
              </a:rPr>
              <a:t>Τι έγινε το στελεχιακό δυναμικό των υπαλληλικών οργανώσεων της κατοχής;</a:t>
            </a:r>
            <a:endParaRPr lang="el-GR" sz="2000" b="1" dirty="0">
              <a:solidFill>
                <a:srgbClr val="FF0000"/>
              </a:solidFill>
            </a:endParaRPr>
          </a:p>
        </p:txBody>
      </p:sp>
      <p:sp>
        <p:nvSpPr>
          <p:cNvPr id="3" name="2 - Θέση περιεχομένου"/>
          <p:cNvSpPr>
            <a:spLocks noGrp="1"/>
          </p:cNvSpPr>
          <p:nvPr>
            <p:ph idx="1"/>
          </p:nvPr>
        </p:nvSpPr>
        <p:spPr>
          <a:xfrm>
            <a:off x="457200" y="1357298"/>
            <a:ext cx="8229600" cy="4967302"/>
          </a:xfrm>
        </p:spPr>
        <p:txBody>
          <a:bodyPr>
            <a:normAutofit lnSpcReduction="10000"/>
          </a:bodyPr>
          <a:lstStyle/>
          <a:p>
            <a:r>
              <a:rPr lang="el-GR" sz="2400" dirty="0" smtClean="0"/>
              <a:t>Ένα μέρος συνελήφθη, βασανίστηκε, καταδικάστηκε και εκτελέστηκε την περίοδο της κατοχής από τους κατακτητές και τα Τάγματα Ασφαλείας</a:t>
            </a:r>
          </a:p>
          <a:p>
            <a:pPr>
              <a:buNone/>
            </a:pPr>
            <a:endParaRPr lang="el-GR" sz="2400" dirty="0" smtClean="0"/>
          </a:p>
          <a:p>
            <a:r>
              <a:rPr lang="el-GR" sz="2400" dirty="0" smtClean="0"/>
              <a:t>Ένα άλλο μέρος μετά την απελευθέρωση, αυτό που είχε κομμουνιστικό ιδεολογικό προσανατολισμό, συνέχισε τη δράση της ΚΠΕ και με την έναρξη του εμφυλίου εντάχτηκε στις δυνάμεις του ΕΛΑΣ</a:t>
            </a:r>
          </a:p>
          <a:p>
            <a:pPr>
              <a:buNone/>
            </a:pPr>
            <a:endParaRPr lang="el-GR" sz="2400" dirty="0" smtClean="0"/>
          </a:p>
          <a:p>
            <a:r>
              <a:rPr lang="el-GR" sz="2400" dirty="0" smtClean="0"/>
              <a:t>Ένα  τρίτο μέρος μετά την απελευθέρωση, αυτό που είχε σοσιαλιστικό ιδεολογικό </a:t>
            </a:r>
            <a:r>
              <a:rPr lang="el-GR" sz="2400" smtClean="0"/>
              <a:t>προσανατολισμό, συγκρότησε </a:t>
            </a:r>
            <a:r>
              <a:rPr lang="el-GR" sz="2400" dirty="0" smtClean="0"/>
              <a:t>τη ΣΔΥΕ αλλά το κράτος της εθνικοφροσύνης δεν άφησε πολλά περιθώρια για ένα τέτοιο εγχείρημα </a:t>
            </a:r>
            <a:endParaRPr lang="el-GR" sz="2400" dirty="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704088"/>
            <a:ext cx="8229600" cy="367458"/>
          </a:xfrm>
        </p:spPr>
        <p:txBody>
          <a:bodyPr>
            <a:normAutofit/>
          </a:bodyPr>
          <a:lstStyle/>
          <a:p>
            <a:pPr algn="ctr"/>
            <a:r>
              <a:rPr lang="el-GR" sz="2000" b="1" dirty="0" smtClean="0">
                <a:solidFill>
                  <a:srgbClr val="FF0000"/>
                </a:solidFill>
              </a:rPr>
              <a:t>Τι έγιναν οι υπαλληλικές οργανώσεις μετά την απελευθέρωση;</a:t>
            </a:r>
            <a:endParaRPr lang="el-GR" sz="2000" b="1" dirty="0">
              <a:solidFill>
                <a:srgbClr val="FF0000"/>
              </a:solidFill>
            </a:endParaRPr>
          </a:p>
        </p:txBody>
      </p:sp>
      <p:sp>
        <p:nvSpPr>
          <p:cNvPr id="3" name="2 - Θέση περιεχομένου"/>
          <p:cNvSpPr>
            <a:spLocks noGrp="1"/>
          </p:cNvSpPr>
          <p:nvPr>
            <p:ph idx="1"/>
          </p:nvPr>
        </p:nvSpPr>
        <p:spPr>
          <a:xfrm>
            <a:off x="457200" y="1214422"/>
            <a:ext cx="8229600" cy="5110178"/>
          </a:xfrm>
        </p:spPr>
        <p:txBody>
          <a:bodyPr>
            <a:normAutofit lnSpcReduction="10000"/>
          </a:bodyPr>
          <a:lstStyle/>
          <a:p>
            <a:pPr algn="ctr">
              <a:buNone/>
            </a:pPr>
            <a:r>
              <a:rPr lang="el-GR" b="1" dirty="0" smtClean="0">
                <a:solidFill>
                  <a:srgbClr val="FF0000"/>
                </a:solidFill>
              </a:rPr>
              <a:t>ΚΕΝΤΡΙΚΗ ΠΑΝΥΠΑΛΛΗΛΙΚΗ ΕΠΙΤΡΟΠΗ </a:t>
            </a:r>
          </a:p>
          <a:p>
            <a:pPr algn="ctr">
              <a:buNone/>
            </a:pPr>
            <a:r>
              <a:rPr lang="el-GR" b="1" dirty="0" smtClean="0">
                <a:solidFill>
                  <a:srgbClr val="FF0000"/>
                </a:solidFill>
              </a:rPr>
              <a:t>(ΚΠΕ)</a:t>
            </a:r>
          </a:p>
          <a:p>
            <a:pPr algn="just"/>
            <a:r>
              <a:rPr lang="el-GR" sz="2000" dirty="0" smtClean="0"/>
              <a:t>Μετά την απελευθέρωση συνεχίζει τη δράση της για λίγο διάστημα</a:t>
            </a:r>
          </a:p>
          <a:p>
            <a:pPr algn="just"/>
            <a:r>
              <a:rPr lang="el-GR" sz="2000" dirty="0" smtClean="0"/>
              <a:t>Τα ηγετικά της στελέχη και πολλά μέλη της συμμετέχουν στα Δεκεμβριανά.</a:t>
            </a:r>
          </a:p>
          <a:p>
            <a:pPr algn="just"/>
            <a:r>
              <a:rPr lang="el-GR" sz="2000" dirty="0" smtClean="0"/>
              <a:t>Στον εμφύλιο τα δυναμικότερα μέλη και στελέχη της συμμετέχουν με τις δυνάμεις του ΕΛΑΣ.</a:t>
            </a:r>
          </a:p>
          <a:p>
            <a:pPr algn="just"/>
            <a:r>
              <a:rPr lang="el-GR" sz="2000" dirty="0" smtClean="0"/>
              <a:t>Πολλά στελέχη και μέλη σκοτώνονται στην εμφύλια διαμάχη.</a:t>
            </a:r>
          </a:p>
          <a:p>
            <a:pPr algn="just"/>
            <a:r>
              <a:rPr lang="el-GR" sz="2000" dirty="0" smtClean="0"/>
              <a:t>Πολλά επίσης στελέχη και μέλη συλλαμβάνονται, βασανίζονται, φυλακίζονται, εκτοπίζονται στα ξερονήσια ή καταδικάζονται σε θάνατο και εκτελούνται.</a:t>
            </a:r>
          </a:p>
          <a:p>
            <a:pPr algn="just"/>
            <a:r>
              <a:rPr lang="el-GR" sz="2000" dirty="0" smtClean="0"/>
              <a:t>Τόσο μεγάλη ήταν η συμμετοχή των υπαλλήλων στις τάξεις του ΕΛΑΣ που το 32% των καπεταναίων του ήταν δάσκαλοι.</a:t>
            </a:r>
          </a:p>
          <a:p>
            <a:pPr algn="just"/>
            <a:r>
              <a:rPr lang="el-GR" sz="2000" dirty="0" smtClean="0"/>
              <a:t>Να σημειωθεί ότι από τον Ιανουάριο του 1947 μέχρι τέλος Δεκεμβρίου του ίδιου έτους είχαν απολυθεί 7.147 δημόσιοι υπάλληλοι.</a:t>
            </a:r>
            <a:endParaRPr lang="el-GR" sz="2000" dirty="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500042"/>
            <a:ext cx="8229600" cy="500066"/>
          </a:xfrm>
        </p:spPr>
        <p:txBody>
          <a:bodyPr>
            <a:normAutofit/>
          </a:bodyPr>
          <a:lstStyle/>
          <a:p>
            <a:pPr algn="ctr"/>
            <a:r>
              <a:rPr lang="el-GR" sz="2000" b="1" dirty="0" smtClean="0">
                <a:solidFill>
                  <a:srgbClr val="FF0000"/>
                </a:solidFill>
              </a:rPr>
              <a:t>Τι έγιναν οι υπαλληλικές οργανώσεις μετά την απελευθέρωση;</a:t>
            </a:r>
            <a:endParaRPr lang="el-GR" sz="2000" dirty="0"/>
          </a:p>
        </p:txBody>
      </p:sp>
      <p:sp>
        <p:nvSpPr>
          <p:cNvPr id="3" name="2 - Θέση περιεχομένου"/>
          <p:cNvSpPr>
            <a:spLocks noGrp="1"/>
          </p:cNvSpPr>
          <p:nvPr>
            <p:ph idx="1"/>
          </p:nvPr>
        </p:nvSpPr>
        <p:spPr>
          <a:xfrm>
            <a:off x="457200" y="1000108"/>
            <a:ext cx="8229600" cy="5324492"/>
          </a:xfrm>
        </p:spPr>
        <p:txBody>
          <a:bodyPr>
            <a:normAutofit/>
          </a:bodyPr>
          <a:lstStyle/>
          <a:p>
            <a:pPr algn="ctr">
              <a:buNone/>
            </a:pPr>
            <a:r>
              <a:rPr lang="el-GR" sz="1800" b="1" dirty="0" smtClean="0">
                <a:solidFill>
                  <a:srgbClr val="FF0000"/>
                </a:solidFill>
              </a:rPr>
              <a:t>ΣΥΝΟΜΟΣΠΟΝΔΙΑ ΔΗΜΟΣΙΩΝ ΥΠΑΛΛΗΛΩΝ ΕΛΛΑΔΑΣ</a:t>
            </a:r>
          </a:p>
          <a:p>
            <a:pPr algn="ctr">
              <a:buNone/>
            </a:pPr>
            <a:r>
              <a:rPr lang="el-GR" sz="1800" b="1" dirty="0" smtClean="0">
                <a:solidFill>
                  <a:srgbClr val="FF0000"/>
                </a:solidFill>
              </a:rPr>
              <a:t>(ΣΔΥΕ)</a:t>
            </a:r>
          </a:p>
          <a:p>
            <a:pPr algn="just"/>
            <a:r>
              <a:rPr lang="el-GR" sz="1800" dirty="0" smtClean="0"/>
              <a:t>Μετά την απελευθέρωση δημόσιοι υπάλληλοι με σοσιαλιστικό ιδεολογικό προσανατολισμό συγκροτούν τη ΣΔΥΕ και επανακυκλοφορούν την εφημερίδα </a:t>
            </a:r>
            <a:r>
              <a:rPr lang="el-GR" sz="1800" i="1" dirty="0" smtClean="0"/>
              <a:t>«Υπαλληλική» </a:t>
            </a:r>
            <a:r>
              <a:rPr lang="el-GR" sz="1800" dirty="0" smtClean="0"/>
              <a:t>με διευθυντή τον Ν. </a:t>
            </a:r>
            <a:r>
              <a:rPr lang="el-GR" sz="1800" dirty="0" err="1" smtClean="0"/>
              <a:t>Ματσακά</a:t>
            </a:r>
            <a:endParaRPr lang="el-GR" sz="1800" dirty="0" smtClean="0"/>
          </a:p>
          <a:p>
            <a:pPr algn="just"/>
            <a:r>
              <a:rPr lang="el-GR" sz="1800" dirty="0" smtClean="0"/>
              <a:t>Μόλις οι δυνάμεις του ΕΛΑΣ αποχώρησαν από την Αθήνα κάθε μη δεξιός υπάλληλος βρήκε καταφύγιο στις γραμμές της ΣΔΥΕ</a:t>
            </a:r>
          </a:p>
          <a:p>
            <a:pPr algn="just"/>
            <a:r>
              <a:rPr lang="el-GR" sz="1800" dirty="0" smtClean="0"/>
              <a:t>Τη νύχτα της 3</a:t>
            </a:r>
            <a:r>
              <a:rPr lang="el-GR" sz="1800" baseline="30000" dirty="0" smtClean="0"/>
              <a:t>ης</a:t>
            </a:r>
            <a:r>
              <a:rPr lang="el-GR" sz="1800" dirty="0" smtClean="0"/>
              <a:t> προς 4</a:t>
            </a:r>
            <a:r>
              <a:rPr lang="el-GR" sz="1800" baseline="30000" dirty="0" smtClean="0"/>
              <a:t>ης</a:t>
            </a:r>
            <a:r>
              <a:rPr lang="el-GR" sz="1800" dirty="0" smtClean="0"/>
              <a:t> Μαρτίου 1947 συλλαμβάνονται στην Αθήνα 600 δημοκρατικοί πολίτες από τους οποίους 40 είναι δημόσιοι υπάλληλοι πολιτικά και συνδικαλιστικά στελέχη. Ανάμεσά τους ο διευθυντής της </a:t>
            </a:r>
            <a:r>
              <a:rPr lang="el-GR" sz="1800" i="1" dirty="0" smtClean="0"/>
              <a:t>Υπαλληλικής </a:t>
            </a:r>
            <a:r>
              <a:rPr lang="el-GR" sz="1800" dirty="0" smtClean="0"/>
              <a:t>Ν. </a:t>
            </a:r>
            <a:r>
              <a:rPr lang="el-GR" sz="1800" dirty="0" err="1" smtClean="0"/>
              <a:t>Ματσακάς</a:t>
            </a:r>
            <a:r>
              <a:rPr lang="el-GR" sz="1800" dirty="0" smtClean="0"/>
              <a:t> και τα μέλη της εκτελεστικής επιτροπής της Σ.Δ.Υ.Ε. Δ. Κοκκαλιάρης και Φ. Γάκης και μεταφέρονται με συνοδεία πολεμικών πλοίων στην Ικαρία</a:t>
            </a:r>
          </a:p>
          <a:p>
            <a:pPr algn="just"/>
            <a:r>
              <a:rPr lang="el-GR" sz="1800" dirty="0" smtClean="0"/>
              <a:t>Τον Ιούλιο και τον Αύγουστο  του 1947 ξεσπάνε νέες ομαδικές συλλήψεις και οδηγούνται στην εξορία δεκάδες χιλιάδες δημοκρατικοί πολίτες. Μεταξύ αυτών ήταν και εκατοντάδες δημόσιοι υπάλληλοι. Ανάμεσά τους και ο Γ. </a:t>
            </a:r>
            <a:r>
              <a:rPr lang="el-GR" sz="1800" dirty="0" err="1" smtClean="0"/>
              <a:t>Κατσίγιαννης</a:t>
            </a:r>
            <a:r>
              <a:rPr lang="el-GR" sz="1800" dirty="0" smtClean="0"/>
              <a:t> μέλος της εκτελεστικής επιτροπής της Σ.Δ.Υ.Ε. Αυτό ήταν ένα ακόμη ισχυρό χτύπημα στην ηγετική ομάδα της Σ.Δ.Υ.Ε. που συνεχώς αποδυναμωνόταν</a:t>
            </a:r>
            <a:endParaRPr lang="el-GR" sz="1800" dirty="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571480"/>
            <a:ext cx="8229600" cy="428628"/>
          </a:xfrm>
        </p:spPr>
        <p:txBody>
          <a:bodyPr>
            <a:normAutofit/>
          </a:bodyPr>
          <a:lstStyle/>
          <a:p>
            <a:pPr algn="ctr"/>
            <a:r>
              <a:rPr lang="el-GR" sz="2000" b="1" dirty="0" smtClean="0">
                <a:solidFill>
                  <a:srgbClr val="FF0000"/>
                </a:solidFill>
              </a:rPr>
              <a:t>Ο ΕΚΤΟΠΙΣΜΟΣ ΤΗΣ ΗΓΕΣΙΑΣ ΤΩΝ ΥΠΑΛΛΗΛΩΝ ΣΤΑ ΤΤΤ </a:t>
            </a:r>
            <a:endParaRPr lang="el-GR" sz="2000" dirty="0"/>
          </a:p>
        </p:txBody>
      </p:sp>
      <p:sp>
        <p:nvSpPr>
          <p:cNvPr id="3" name="2 - Θέση κειμένου"/>
          <p:cNvSpPr>
            <a:spLocks noGrp="1"/>
          </p:cNvSpPr>
          <p:nvPr>
            <p:ph type="body" idx="1"/>
          </p:nvPr>
        </p:nvSpPr>
        <p:spPr>
          <a:xfrm>
            <a:off x="457200" y="1214422"/>
            <a:ext cx="4040188" cy="1928826"/>
          </a:xfrm>
        </p:spPr>
        <p:txBody>
          <a:bodyPr/>
          <a:lstStyle/>
          <a:p>
            <a:r>
              <a:rPr lang="el-GR" sz="1800" b="0" dirty="0" smtClean="0">
                <a:solidFill>
                  <a:schemeClr val="tx1"/>
                </a:solidFill>
              </a:rPr>
              <a:t>Στον χώρο των υπαλλήλων των ΤΤΤ συνέλαβαν τον Πρόεδρο Δημήτρη </a:t>
            </a:r>
            <a:r>
              <a:rPr lang="el-GR" sz="1800" b="0" dirty="0" err="1" smtClean="0">
                <a:solidFill>
                  <a:schemeClr val="tx1"/>
                </a:solidFill>
              </a:rPr>
              <a:t>Αρνέλλος</a:t>
            </a:r>
            <a:r>
              <a:rPr lang="el-GR" sz="1800" b="0" dirty="0" smtClean="0">
                <a:solidFill>
                  <a:schemeClr val="tx1"/>
                </a:solidFill>
              </a:rPr>
              <a:t>  που βλέπουμε στην παρακάτω φωτογραφία και  τους εκπροσώπους των υπαλληλικών σωματείων Κ. </a:t>
            </a:r>
            <a:r>
              <a:rPr lang="el-GR" sz="1800" b="0" dirty="0" err="1" smtClean="0">
                <a:solidFill>
                  <a:schemeClr val="tx1"/>
                </a:solidFill>
              </a:rPr>
              <a:t>Κλάδης</a:t>
            </a:r>
            <a:r>
              <a:rPr lang="el-GR" sz="1800" b="0" dirty="0" smtClean="0">
                <a:solidFill>
                  <a:schemeClr val="tx1"/>
                </a:solidFill>
              </a:rPr>
              <a:t>, Ε. Αγγελίδης, Χ. Σωτηρόπουλος και Γ. </a:t>
            </a:r>
            <a:r>
              <a:rPr lang="el-GR" sz="1800" b="0" dirty="0" err="1" smtClean="0">
                <a:solidFill>
                  <a:schemeClr val="tx1"/>
                </a:solidFill>
              </a:rPr>
              <a:t>Δανάλης</a:t>
            </a:r>
            <a:r>
              <a:rPr lang="el-GR" sz="1800" b="0" dirty="0" smtClean="0">
                <a:solidFill>
                  <a:schemeClr val="tx1"/>
                </a:solidFill>
              </a:rPr>
              <a:t>. </a:t>
            </a:r>
            <a:endParaRPr lang="el-GR" sz="1800" b="0" dirty="0">
              <a:solidFill>
                <a:schemeClr val="tx1"/>
              </a:solidFill>
            </a:endParaRPr>
          </a:p>
        </p:txBody>
      </p:sp>
      <p:sp>
        <p:nvSpPr>
          <p:cNvPr id="4" name="3 - Θέση κειμένου"/>
          <p:cNvSpPr>
            <a:spLocks noGrp="1"/>
          </p:cNvSpPr>
          <p:nvPr>
            <p:ph type="body" sz="half" idx="3"/>
          </p:nvPr>
        </p:nvSpPr>
        <p:spPr>
          <a:xfrm>
            <a:off x="4645025" y="1142984"/>
            <a:ext cx="4041775" cy="2143140"/>
          </a:xfrm>
        </p:spPr>
        <p:txBody>
          <a:bodyPr>
            <a:noAutofit/>
          </a:bodyPr>
          <a:lstStyle/>
          <a:p>
            <a:endParaRPr lang="el-GR" sz="1600" dirty="0" smtClean="0"/>
          </a:p>
          <a:p>
            <a:pPr algn="ctr"/>
            <a:r>
              <a:rPr lang="el-GR" sz="1600" dirty="0" smtClean="0"/>
              <a:t>Συλλήψεις έγιναν και στις πόλεις Λάρισα, Βόλο, Τρίπολη, Καλαμάτα και Σπάρτη</a:t>
            </a:r>
          </a:p>
          <a:p>
            <a:r>
              <a:rPr lang="el-GR" sz="1600" b="0" dirty="0" smtClean="0">
                <a:solidFill>
                  <a:schemeClr val="tx1"/>
                </a:solidFill>
              </a:rPr>
              <a:t>Στην </a:t>
            </a:r>
            <a:r>
              <a:rPr lang="el-GR" sz="1600" dirty="0" smtClean="0">
                <a:solidFill>
                  <a:schemeClr val="tx1"/>
                </a:solidFill>
              </a:rPr>
              <a:t>Τρίπολη </a:t>
            </a:r>
            <a:r>
              <a:rPr lang="el-GR" sz="1600" b="0" dirty="0" smtClean="0">
                <a:solidFill>
                  <a:schemeClr val="tx1"/>
                </a:solidFill>
              </a:rPr>
              <a:t>συνέλαβαν τον Δ. </a:t>
            </a:r>
            <a:r>
              <a:rPr lang="el-GR" sz="1600" b="0" dirty="0" err="1" smtClean="0">
                <a:solidFill>
                  <a:schemeClr val="tx1"/>
                </a:solidFill>
              </a:rPr>
              <a:t>Μπίκο</a:t>
            </a:r>
            <a:r>
              <a:rPr lang="el-GR" sz="1600" b="0" dirty="0" smtClean="0">
                <a:solidFill>
                  <a:schemeClr val="tx1"/>
                </a:solidFill>
              </a:rPr>
              <a:t> και τους αδερφούς </a:t>
            </a:r>
            <a:r>
              <a:rPr lang="el-GR" sz="1600" b="0" dirty="0" err="1" smtClean="0">
                <a:solidFill>
                  <a:schemeClr val="tx1"/>
                </a:solidFill>
              </a:rPr>
              <a:t>Τουρή</a:t>
            </a:r>
            <a:r>
              <a:rPr lang="el-GR" sz="1600" b="0" dirty="0" smtClean="0">
                <a:solidFill>
                  <a:schemeClr val="tx1"/>
                </a:solidFill>
              </a:rPr>
              <a:t>, </a:t>
            </a:r>
          </a:p>
          <a:p>
            <a:r>
              <a:rPr lang="el-GR" sz="1600" b="0" dirty="0" smtClean="0">
                <a:solidFill>
                  <a:schemeClr val="tx1"/>
                </a:solidFill>
              </a:rPr>
              <a:t>Στην </a:t>
            </a:r>
            <a:r>
              <a:rPr lang="el-GR" sz="1600" dirty="0" smtClean="0">
                <a:solidFill>
                  <a:schemeClr val="tx1"/>
                </a:solidFill>
              </a:rPr>
              <a:t>Καλαμάτα</a:t>
            </a:r>
            <a:r>
              <a:rPr lang="el-GR" sz="1600" b="0" dirty="0" smtClean="0">
                <a:solidFill>
                  <a:schemeClr val="tx1"/>
                </a:solidFill>
              </a:rPr>
              <a:t> τον Α. </a:t>
            </a:r>
            <a:r>
              <a:rPr lang="el-GR" sz="1600" b="0" dirty="0" err="1" smtClean="0">
                <a:solidFill>
                  <a:schemeClr val="tx1"/>
                </a:solidFill>
              </a:rPr>
              <a:t>Καραγιαννάκο</a:t>
            </a:r>
            <a:r>
              <a:rPr lang="el-GR" sz="1600" b="0" dirty="0" smtClean="0">
                <a:solidFill>
                  <a:schemeClr val="tx1"/>
                </a:solidFill>
              </a:rPr>
              <a:t> </a:t>
            </a:r>
          </a:p>
          <a:p>
            <a:r>
              <a:rPr lang="el-GR" sz="1600" b="0" dirty="0" smtClean="0">
                <a:solidFill>
                  <a:schemeClr val="tx1"/>
                </a:solidFill>
              </a:rPr>
              <a:t>Στη</a:t>
            </a:r>
            <a:r>
              <a:rPr lang="el-GR" sz="1600" dirty="0" smtClean="0">
                <a:solidFill>
                  <a:schemeClr val="tx1"/>
                </a:solidFill>
              </a:rPr>
              <a:t> Σπάρτη </a:t>
            </a:r>
            <a:r>
              <a:rPr lang="el-GR" sz="1600" b="0" dirty="0" smtClean="0">
                <a:solidFill>
                  <a:schemeClr val="tx1"/>
                </a:solidFill>
              </a:rPr>
              <a:t>υπαλληλικά στελέχη της εκεί οργάνωσης μεταξύ των οποίων και τον </a:t>
            </a:r>
            <a:r>
              <a:rPr lang="el-GR" sz="1600" b="0" dirty="0" err="1" smtClean="0">
                <a:solidFill>
                  <a:schemeClr val="tx1"/>
                </a:solidFill>
              </a:rPr>
              <a:t>Κουλουβάρη</a:t>
            </a:r>
            <a:r>
              <a:rPr lang="el-GR" sz="1600" b="0" dirty="0" smtClean="0">
                <a:solidFill>
                  <a:schemeClr val="tx1"/>
                </a:solidFill>
              </a:rPr>
              <a:t>.</a:t>
            </a:r>
          </a:p>
          <a:p>
            <a:endParaRPr lang="el-GR" sz="1600" dirty="0"/>
          </a:p>
        </p:txBody>
      </p:sp>
      <p:pic>
        <p:nvPicPr>
          <p:cNvPr id="1026" name="Picture 2" descr="C:\Users\α\Desktop\φφφφ.jpg"/>
          <p:cNvPicPr>
            <a:picLocks noGrp="1" noChangeAspect="1" noChangeArrowheads="1"/>
          </p:cNvPicPr>
          <p:nvPr>
            <p:ph sz="quarter" idx="2"/>
          </p:nvPr>
        </p:nvPicPr>
        <p:blipFill>
          <a:blip r:embed="rId2" cstate="print"/>
          <a:srcRect/>
          <a:stretch>
            <a:fillRect/>
          </a:stretch>
        </p:blipFill>
        <p:spPr bwMode="auto">
          <a:xfrm>
            <a:off x="785786" y="3429000"/>
            <a:ext cx="2402452" cy="3173882"/>
          </a:xfrm>
          <a:prstGeom prst="rect">
            <a:avLst/>
          </a:prstGeom>
          <a:noFill/>
        </p:spPr>
      </p:pic>
      <p:pic>
        <p:nvPicPr>
          <p:cNvPr id="1027" name="Picture 3" descr="C:\Users\α\Desktop\0318.jpg"/>
          <p:cNvPicPr>
            <a:picLocks noGrp="1" noChangeAspect="1" noChangeArrowheads="1"/>
          </p:cNvPicPr>
          <p:nvPr>
            <p:ph sz="quarter" idx="4"/>
          </p:nvPr>
        </p:nvPicPr>
        <p:blipFill>
          <a:blip r:embed="rId3" cstate="print"/>
          <a:srcRect/>
          <a:stretch>
            <a:fillRect/>
          </a:stretch>
        </p:blipFill>
        <p:spPr bwMode="auto">
          <a:xfrm>
            <a:off x="5148063" y="3267333"/>
            <a:ext cx="2495771" cy="3304917"/>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714356"/>
            <a:ext cx="8229600" cy="857256"/>
          </a:xfrm>
        </p:spPr>
        <p:txBody>
          <a:bodyPr>
            <a:normAutofit/>
          </a:bodyPr>
          <a:lstStyle/>
          <a:p>
            <a:pPr algn="ctr"/>
            <a:r>
              <a:rPr lang="el-GR" sz="2000" b="1" dirty="0" smtClean="0">
                <a:solidFill>
                  <a:srgbClr val="FF0000"/>
                </a:solidFill>
              </a:rPr>
              <a:t>ΟΙ ΔΑΣΚΑΛΙΚΟΙ ΣΥΛΛΟΓΟΙ ΔΗΜΙΟΥΡΓΟΥΝ ΟΜΟΣΠΟΝΔΙΑ (ΔΟΕ) ΤΟ 1922</a:t>
            </a:r>
            <a:r>
              <a:rPr lang="el-GR" sz="2000" dirty="0" smtClean="0">
                <a:solidFill>
                  <a:srgbClr val="FF0000"/>
                </a:solidFill>
              </a:rPr>
              <a:t/>
            </a:r>
            <a:br>
              <a:rPr lang="el-GR" sz="2000" dirty="0" smtClean="0">
                <a:solidFill>
                  <a:srgbClr val="FF0000"/>
                </a:solidFill>
              </a:rPr>
            </a:br>
            <a:r>
              <a:rPr lang="el-GR" sz="2000" dirty="0" smtClean="0">
                <a:solidFill>
                  <a:schemeClr val="tx1"/>
                </a:solidFill>
              </a:rPr>
              <a:t>Δυο φωτογραφίες από την περίοδο εκείνη</a:t>
            </a:r>
            <a:br>
              <a:rPr lang="el-GR" sz="2000" dirty="0" smtClean="0">
                <a:solidFill>
                  <a:schemeClr val="tx1"/>
                </a:solidFill>
              </a:rPr>
            </a:br>
            <a:r>
              <a:rPr lang="el-GR" sz="1100" dirty="0" smtClean="0">
                <a:solidFill>
                  <a:schemeClr val="tx1"/>
                </a:solidFill>
              </a:rPr>
              <a:t>(Αρχείο Τ. Αποστολόπουλου)</a:t>
            </a:r>
            <a:endParaRPr lang="el-GR" sz="2000" dirty="0">
              <a:solidFill>
                <a:srgbClr val="FF0000"/>
              </a:solidFill>
            </a:endParaRPr>
          </a:p>
        </p:txBody>
      </p:sp>
      <p:pic>
        <p:nvPicPr>
          <p:cNvPr id="1026" name="Picture 2" descr="C:\Users\α\Desktop\23414372_1785416408424258_960174270_n[1].jpg"/>
          <p:cNvPicPr>
            <a:picLocks noGrp="1" noChangeAspect="1" noChangeArrowheads="1"/>
          </p:cNvPicPr>
          <p:nvPr>
            <p:ph sz="half" idx="1"/>
          </p:nvPr>
        </p:nvPicPr>
        <p:blipFill>
          <a:blip r:embed="rId2" cstate="print"/>
          <a:srcRect/>
          <a:stretch>
            <a:fillRect/>
          </a:stretch>
        </p:blipFill>
        <p:spPr bwMode="auto">
          <a:xfrm>
            <a:off x="457200" y="2413000"/>
            <a:ext cx="4038600" cy="3028950"/>
          </a:xfrm>
          <a:prstGeom prst="rect">
            <a:avLst/>
          </a:prstGeom>
          <a:noFill/>
        </p:spPr>
      </p:pic>
      <p:pic>
        <p:nvPicPr>
          <p:cNvPr id="1027" name="Picture 3" descr="C:\Users\α\Desktop\23414498_1785416411757591_1708919444_n[1].jpg"/>
          <p:cNvPicPr>
            <a:picLocks noGrp="1" noChangeAspect="1" noChangeArrowheads="1"/>
          </p:cNvPicPr>
          <p:nvPr>
            <p:ph sz="half" idx="2"/>
          </p:nvPr>
        </p:nvPicPr>
        <p:blipFill>
          <a:blip r:embed="rId3" cstate="print"/>
          <a:srcRect/>
          <a:stretch>
            <a:fillRect/>
          </a:stretch>
        </p:blipFill>
        <p:spPr bwMode="auto">
          <a:xfrm>
            <a:off x="4738687" y="2479675"/>
            <a:ext cx="3857625" cy="2895600"/>
          </a:xfrm>
          <a:prstGeom prst="rect">
            <a:avLst/>
          </a:prstGeom>
          <a:noFill/>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704088"/>
            <a:ext cx="8229600" cy="510334"/>
          </a:xfrm>
        </p:spPr>
        <p:txBody>
          <a:bodyPr>
            <a:normAutofit/>
          </a:bodyPr>
          <a:lstStyle/>
          <a:p>
            <a:pPr algn="ctr"/>
            <a:r>
              <a:rPr lang="el-GR" sz="2000" b="1" dirty="0" smtClean="0">
                <a:solidFill>
                  <a:srgbClr val="FF0000"/>
                </a:solidFill>
              </a:rPr>
              <a:t>Η ΔΙΑΛΥΣΗ ΤΗΣ ΣΔΥΕ</a:t>
            </a:r>
            <a:endParaRPr lang="el-GR" sz="2000" b="1" dirty="0">
              <a:solidFill>
                <a:srgbClr val="FF0000"/>
              </a:solidFill>
            </a:endParaRPr>
          </a:p>
        </p:txBody>
      </p:sp>
      <p:sp>
        <p:nvSpPr>
          <p:cNvPr id="3" name="2 - Θέση περιεχομένου"/>
          <p:cNvSpPr>
            <a:spLocks noGrp="1"/>
          </p:cNvSpPr>
          <p:nvPr>
            <p:ph idx="1"/>
          </p:nvPr>
        </p:nvSpPr>
        <p:spPr>
          <a:xfrm>
            <a:off x="457200" y="1428736"/>
            <a:ext cx="8229600" cy="4895864"/>
          </a:xfrm>
        </p:spPr>
        <p:txBody>
          <a:bodyPr>
            <a:normAutofit/>
          </a:bodyPr>
          <a:lstStyle/>
          <a:p>
            <a:r>
              <a:rPr lang="el-GR" sz="1800" dirty="0" smtClean="0"/>
              <a:t>Οι κατηγορίες του </a:t>
            </a:r>
            <a:r>
              <a:rPr lang="el-GR" sz="1800" i="1" dirty="0" smtClean="0"/>
              <a:t>«συνωμότη», </a:t>
            </a:r>
            <a:r>
              <a:rPr lang="el-GR" sz="1800" dirty="0" smtClean="0"/>
              <a:t>του </a:t>
            </a:r>
            <a:r>
              <a:rPr lang="el-GR" sz="1800" i="1" dirty="0" smtClean="0"/>
              <a:t>«στρατολόγου», </a:t>
            </a:r>
            <a:r>
              <a:rPr lang="el-GR" sz="1800" dirty="0" smtClean="0"/>
              <a:t>του </a:t>
            </a:r>
            <a:r>
              <a:rPr lang="el-GR" sz="1800" i="1" dirty="0" smtClean="0"/>
              <a:t>«τροφοδότη» </a:t>
            </a:r>
            <a:r>
              <a:rPr lang="el-GR" sz="1800" dirty="0" smtClean="0"/>
              <a:t>μπορούσαν να χαρακτηρίσουν  οιονδήποτε δημοκρατικό πολίτη επιθυμούσε το εθνικόφρων πολιτικό σύστημα που συνεχώς εδραιωνόταν στη χώρα</a:t>
            </a:r>
          </a:p>
          <a:p>
            <a:endParaRPr lang="el-GR" sz="1800" dirty="0" smtClean="0"/>
          </a:p>
          <a:p>
            <a:r>
              <a:rPr lang="el-GR" sz="1800" dirty="0" smtClean="0"/>
              <a:t>Το εθνικόφρων κράτος προχωρούσε καθημερινά στις </a:t>
            </a:r>
            <a:r>
              <a:rPr lang="el-GR" sz="1800" i="1" dirty="0" smtClean="0"/>
              <a:t>«εξυγιάνσεις» </a:t>
            </a:r>
            <a:r>
              <a:rPr lang="el-GR" sz="1800" dirty="0" smtClean="0"/>
              <a:t>μέσω των κομματικών</a:t>
            </a:r>
            <a:r>
              <a:rPr lang="el-GR" sz="1800" i="1" dirty="0" smtClean="0"/>
              <a:t> </a:t>
            </a:r>
            <a:r>
              <a:rPr lang="el-GR" sz="1800" dirty="0" smtClean="0"/>
              <a:t>εκκαθαρίσεων</a:t>
            </a:r>
          </a:p>
          <a:p>
            <a:endParaRPr lang="el-GR" sz="1800" dirty="0" smtClean="0"/>
          </a:p>
          <a:p>
            <a:r>
              <a:rPr lang="el-GR" sz="1800" dirty="0" smtClean="0"/>
              <a:t>Μέσα </a:t>
            </a:r>
            <a:r>
              <a:rPr lang="el-GR" sz="1800" dirty="0" err="1" smtClean="0"/>
              <a:t>σ΄</a:t>
            </a:r>
            <a:r>
              <a:rPr lang="el-GR" sz="1800" dirty="0" smtClean="0"/>
              <a:t> αυτή την περιρρέουσα ατμόσφαιρα πολλοί δημόσιοι υπάλληλοι αναγκάζονται να κρατήσουν αποστάσεις από τη Σ.Δ.Υ.Ε. και τις άλλες δημοκρατικές οργανώσεις. Πολλά δημοσιοϋπαλληλικά σωματεία διασπώνται</a:t>
            </a:r>
          </a:p>
          <a:p>
            <a:endParaRPr lang="el-GR" sz="1800" dirty="0" smtClean="0"/>
          </a:p>
          <a:p>
            <a:r>
              <a:rPr lang="el-GR" sz="1800" dirty="0" smtClean="0"/>
              <a:t>Η αποσυσπείρωση των δημοκρατικών υπαλληλικών οργανώσεων είναι πλέον γεγονός όπως και η μη λειτουργία της ΣΔΥΕ αφού το 1948 όλα τα στελέχη της έχουν εκτοπιστεί</a:t>
            </a:r>
            <a:endParaRPr lang="el-GR" sz="1800" dirty="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704088"/>
            <a:ext cx="8229600" cy="581772"/>
          </a:xfrm>
        </p:spPr>
        <p:txBody>
          <a:bodyPr>
            <a:normAutofit/>
          </a:bodyPr>
          <a:lstStyle/>
          <a:p>
            <a:pPr algn="ctr"/>
            <a:r>
              <a:rPr lang="el-GR" sz="2000" b="1" dirty="0" smtClean="0">
                <a:solidFill>
                  <a:srgbClr val="FF0000"/>
                </a:solidFill>
              </a:rPr>
              <a:t>Τι έγιναν οι υπαλληλικές οργανώσεις μετά την απελευθέρωση;</a:t>
            </a:r>
            <a:endParaRPr lang="el-GR" sz="2000" dirty="0"/>
          </a:p>
        </p:txBody>
      </p:sp>
      <p:sp>
        <p:nvSpPr>
          <p:cNvPr id="3" name="2 - Θέση περιεχομένου"/>
          <p:cNvSpPr>
            <a:spLocks noGrp="1"/>
          </p:cNvSpPr>
          <p:nvPr>
            <p:ph idx="1"/>
          </p:nvPr>
        </p:nvSpPr>
        <p:spPr>
          <a:xfrm>
            <a:off x="457200" y="1500174"/>
            <a:ext cx="8229600" cy="4824426"/>
          </a:xfrm>
        </p:spPr>
        <p:txBody>
          <a:bodyPr>
            <a:normAutofit/>
          </a:bodyPr>
          <a:lstStyle/>
          <a:p>
            <a:pPr algn="ctr">
              <a:buNone/>
            </a:pPr>
            <a:r>
              <a:rPr lang="el-GR" sz="2000" b="1" dirty="0" smtClean="0">
                <a:solidFill>
                  <a:srgbClr val="FF0000"/>
                </a:solidFill>
              </a:rPr>
              <a:t>Δάσκαλοι, καθηγητές, ΤΤΤ, Τραπεζοϋπάλληλοι, σιδηροδρομικοί κλπ</a:t>
            </a:r>
          </a:p>
          <a:p>
            <a:pPr algn="just">
              <a:buNone/>
            </a:pPr>
            <a:endParaRPr lang="el-GR" sz="1800" dirty="0" smtClean="0"/>
          </a:p>
          <a:p>
            <a:pPr algn="just">
              <a:buNone/>
            </a:pPr>
            <a:r>
              <a:rPr lang="el-GR" sz="1800" dirty="0" smtClean="0"/>
              <a:t>Τη μοίρα των στελεχών της ΚΠΕ και της ΣΔΥΕ ακολούθησαν και όλες οι άλλες υπαλληλικές οργανώσεις. </a:t>
            </a:r>
          </a:p>
          <a:p>
            <a:pPr algn="just">
              <a:buNone/>
            </a:pPr>
            <a:endParaRPr lang="el-GR" sz="1800" dirty="0" smtClean="0"/>
          </a:p>
          <a:p>
            <a:pPr algn="just">
              <a:buNone/>
            </a:pPr>
            <a:r>
              <a:rPr lang="el-GR" sz="1800" dirty="0" smtClean="0"/>
              <a:t>Οι συλλήψεις, οι φυλακίσεις, οι εξορίες, οι απολύσεις, τα φακελώματα, τα έκτακτα μέτρα, η αστυνομική βία, οι αυθαίρετες κρατήσεις δημοκρατικών υπαλλήλων δεν άφησαν περιθώρια για συμμετοχή και δράση σε υπαλληλικές οργανώσεις. </a:t>
            </a:r>
          </a:p>
          <a:p>
            <a:pPr algn="just">
              <a:buNone/>
            </a:pPr>
            <a:endParaRPr lang="el-GR" sz="1800" dirty="0" smtClean="0"/>
          </a:p>
          <a:p>
            <a:pPr algn="just">
              <a:buNone/>
            </a:pPr>
            <a:r>
              <a:rPr lang="el-GR" sz="1800" dirty="0" smtClean="0"/>
              <a:t>Η αποσυσπείρωση των δημοκρατικών υπαλληλικών οργανώσεων και ο εκτοπισμός των ηγεσιών τους οδήγησε σε διάλυση πολλών υπαλληλικών οργανώσεων και στην ιδιώτευση.</a:t>
            </a:r>
            <a:endParaRPr lang="el-GR" sz="1800" dirty="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704088"/>
            <a:ext cx="8229600" cy="438896"/>
          </a:xfrm>
        </p:spPr>
        <p:txBody>
          <a:bodyPr>
            <a:normAutofit/>
          </a:bodyPr>
          <a:lstStyle/>
          <a:p>
            <a:pPr algn="ctr"/>
            <a:r>
              <a:rPr lang="el-GR" sz="2000" b="1" dirty="0" smtClean="0">
                <a:solidFill>
                  <a:srgbClr val="FF0000"/>
                </a:solidFill>
              </a:rPr>
              <a:t>Με τι αντικαταστάθηκαν οι υπαλληλικές οργανώσεις της κατοχής;</a:t>
            </a:r>
            <a:endParaRPr lang="el-GR" sz="2000" b="1" dirty="0">
              <a:solidFill>
                <a:srgbClr val="FF0000"/>
              </a:solidFill>
            </a:endParaRPr>
          </a:p>
        </p:txBody>
      </p:sp>
      <p:sp>
        <p:nvSpPr>
          <p:cNvPr id="3" name="2 - Θέση περιεχομένου"/>
          <p:cNvSpPr>
            <a:spLocks noGrp="1"/>
          </p:cNvSpPr>
          <p:nvPr>
            <p:ph idx="1"/>
          </p:nvPr>
        </p:nvSpPr>
        <p:spPr>
          <a:xfrm>
            <a:off x="457200" y="1357298"/>
            <a:ext cx="8229600" cy="4967302"/>
          </a:xfrm>
        </p:spPr>
        <p:txBody>
          <a:bodyPr>
            <a:normAutofit/>
          </a:bodyPr>
          <a:lstStyle/>
          <a:p>
            <a:r>
              <a:rPr lang="el-GR" sz="2000" dirty="0" smtClean="0"/>
              <a:t>Μετά την απελευθέρωση με τις ευλογίες του δεξιού πολιτικού κόσμου υπάλληλοι με δεξιό ιδεολογικό προσανατολισμό και με έντονο </a:t>
            </a:r>
            <a:r>
              <a:rPr lang="el-GR" sz="2000" dirty="0" err="1" smtClean="0"/>
              <a:t>αντικομμουνισμό</a:t>
            </a:r>
            <a:r>
              <a:rPr lang="el-GR" sz="2000" dirty="0" smtClean="0"/>
              <a:t> κυριαρχούν σε πολλές υπαλληλικές οργανώσεις και ιδρύουν την Ανώτερη Διοίκηση Ενώσεων Δημοσίων Υπαλλήλων (ΑΔΕΔΥ).</a:t>
            </a:r>
          </a:p>
          <a:p>
            <a:r>
              <a:rPr lang="el-GR" sz="2000" dirty="0" smtClean="0"/>
              <a:t> Υπάρχει πλήρης εξάρτηση των υπαλληλικών οργανώσεων μέχρι και την πτώση της δικτατορίας του 1967 από την κυβερνητική εξουσία.</a:t>
            </a:r>
          </a:p>
          <a:p>
            <a:r>
              <a:rPr lang="el-GR" sz="2000" dirty="0" smtClean="0"/>
              <a:t>Οι υπαλληλικές οργανώσεις παρελαύνουν σε κάθε εθνική γιορτή και σε κάθε εκδήλωση ενάντια στους «</a:t>
            </a:r>
            <a:r>
              <a:rPr lang="el-GR" sz="2000" dirty="0" err="1" smtClean="0"/>
              <a:t>κομμουνιστοσυμμορίτες</a:t>
            </a:r>
            <a:r>
              <a:rPr lang="el-GR" sz="2000" dirty="0" smtClean="0"/>
              <a:t>».</a:t>
            </a:r>
          </a:p>
          <a:p>
            <a:r>
              <a:rPr lang="el-GR" sz="2000" dirty="0" smtClean="0"/>
              <a:t> Συμμετέχουν στις γιορτές και στους χορούς που γίνονται στο παλάτι. </a:t>
            </a:r>
          </a:p>
          <a:p>
            <a:r>
              <a:rPr lang="el-GR" sz="2000" dirty="0" smtClean="0"/>
              <a:t>Αδιαφορούν για τις διώξεις και τις εξοντώσεις των δημοκρατικών υπαλλήλων .</a:t>
            </a:r>
          </a:p>
          <a:p>
            <a:r>
              <a:rPr lang="el-GR" sz="2000" dirty="0" smtClean="0"/>
              <a:t>Οι οργανώσεις χάνουν τον διεκδικητικό τους χαρακτήρα και μεταβάλλονται σε χειροκροτητές των κυβερνητικών πολιτικών. </a:t>
            </a:r>
          </a:p>
          <a:p>
            <a:pPr>
              <a:buNone/>
            </a:pPr>
            <a:endParaRPr lang="el-GR" sz="2000" dirty="0"/>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571480"/>
            <a:ext cx="8229600" cy="571504"/>
          </a:xfrm>
        </p:spPr>
        <p:txBody>
          <a:bodyPr>
            <a:normAutofit fontScale="90000"/>
          </a:bodyPr>
          <a:lstStyle/>
          <a:p>
            <a:pPr algn="ctr"/>
            <a:r>
              <a:rPr lang="el-GR" sz="2000" b="1" dirty="0" smtClean="0">
                <a:solidFill>
                  <a:srgbClr val="FF0000"/>
                </a:solidFill>
              </a:rPr>
              <a:t>ΑΠΟ ΤΗΝ ΠΕΡΙΟΔΟ ΤΗΣ ΕΞΑΡΤΗΣΗΣ ΤΩΝ ΥΠΑΛΛΗΛΙΚΩΝ ΟΡΓΑΝΩΣΕΩΝ ΑΠΟ ΤΗΝ ΚΥΒΕΡΝΗΤΙΚΗ ΕΞΟΥΣΙΑ </a:t>
            </a:r>
            <a:endParaRPr lang="el-GR" sz="2000" b="1" dirty="0">
              <a:solidFill>
                <a:srgbClr val="FF0000"/>
              </a:solidFill>
            </a:endParaRPr>
          </a:p>
        </p:txBody>
      </p:sp>
      <p:pic>
        <p:nvPicPr>
          <p:cNvPr id="1026" name="Picture 2" descr="C:\Users\α\Desktop\1α.jpg"/>
          <p:cNvPicPr>
            <a:picLocks noGrp="1" noChangeAspect="1" noChangeArrowheads="1"/>
          </p:cNvPicPr>
          <p:nvPr>
            <p:ph idx="1"/>
          </p:nvPr>
        </p:nvPicPr>
        <p:blipFill>
          <a:blip r:embed="rId2" cstate="print"/>
          <a:srcRect/>
          <a:stretch>
            <a:fillRect/>
          </a:stretch>
        </p:blipFill>
        <p:spPr bwMode="auto">
          <a:xfrm>
            <a:off x="2500298" y="1142997"/>
            <a:ext cx="4286280" cy="5357837"/>
          </a:xfrm>
          <a:prstGeom prst="rect">
            <a:avLst/>
          </a:prstGeom>
          <a:noFill/>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704088"/>
            <a:ext cx="8229600" cy="653210"/>
          </a:xfrm>
        </p:spPr>
        <p:txBody>
          <a:bodyPr>
            <a:normAutofit fontScale="90000"/>
          </a:bodyPr>
          <a:lstStyle/>
          <a:p>
            <a:pPr algn="ctr"/>
            <a:r>
              <a:rPr lang="el-GR" sz="2000" b="1" dirty="0" smtClean="0">
                <a:solidFill>
                  <a:srgbClr val="FF0000"/>
                </a:solidFill>
              </a:rPr>
              <a:t>ΑΠΟ ΤΗΝ ΠΕΡΙΟΔΟ ΤΗΣ ΕΞΑΡΤΗΣΗΣ ΤΩΝ ΥΠΑΛΛΗΛΙΚΩΝ ΟΡΓΑΝΩΣΕΩΝ ΑΠΟ ΤΗΝ ΚΥΒΕΡΝΗΤΙΚΗ ΕΞΟΥΣΙΑ </a:t>
            </a:r>
            <a:endParaRPr lang="el-GR" sz="2000" dirty="0"/>
          </a:p>
        </p:txBody>
      </p:sp>
      <p:pic>
        <p:nvPicPr>
          <p:cNvPr id="2050" name="Picture 2" descr="C:\Users\α\Desktop\2β.jpg"/>
          <p:cNvPicPr>
            <a:picLocks noGrp="1" noChangeAspect="1" noChangeArrowheads="1"/>
          </p:cNvPicPr>
          <p:nvPr>
            <p:ph idx="1"/>
          </p:nvPr>
        </p:nvPicPr>
        <p:blipFill>
          <a:blip r:embed="rId2" cstate="print"/>
          <a:srcRect/>
          <a:stretch>
            <a:fillRect/>
          </a:stretch>
        </p:blipFill>
        <p:spPr bwMode="auto">
          <a:xfrm rot="16200000">
            <a:off x="2105610" y="626243"/>
            <a:ext cx="4932781" cy="6572298"/>
          </a:xfrm>
          <a:prstGeom prst="rect">
            <a:avLst/>
          </a:prstGeom>
          <a:noFill/>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642918"/>
            <a:ext cx="8229600" cy="571504"/>
          </a:xfrm>
        </p:spPr>
        <p:txBody>
          <a:bodyPr>
            <a:normAutofit fontScale="90000"/>
          </a:bodyPr>
          <a:lstStyle/>
          <a:p>
            <a:pPr algn="ctr"/>
            <a:r>
              <a:rPr lang="el-GR" sz="2000" b="1" dirty="0" smtClean="0">
                <a:solidFill>
                  <a:srgbClr val="FF0000"/>
                </a:solidFill>
              </a:rPr>
              <a:t>ΑΠΟ ΤΗΝ ΠΕΡΙΟΔΟ ΤΗΣ ΕΞΑΡΤΗΣΗΣ ΤΩΝ ΥΠΑΛΛΗΛΙΚΩΝ ΟΡΓΑΝΩΣΕΩΝ ΑΠΟ ΤΗΝ ΚΥΒΕΡΝΗΤΙΚΗ ΕΞΟΥΣΙΑ </a:t>
            </a:r>
            <a:endParaRPr lang="el-GR" sz="2000" dirty="0"/>
          </a:p>
        </p:txBody>
      </p:sp>
      <p:pic>
        <p:nvPicPr>
          <p:cNvPr id="3074" name="Picture 2" descr="C:\Users\α\Desktop\3γ.jpg"/>
          <p:cNvPicPr>
            <a:picLocks noGrp="1" noChangeAspect="1" noChangeArrowheads="1"/>
          </p:cNvPicPr>
          <p:nvPr>
            <p:ph idx="1"/>
          </p:nvPr>
        </p:nvPicPr>
        <p:blipFill>
          <a:blip r:embed="rId2" cstate="print"/>
          <a:srcRect/>
          <a:stretch>
            <a:fillRect/>
          </a:stretch>
        </p:blipFill>
        <p:spPr bwMode="auto">
          <a:xfrm rot="16200000">
            <a:off x="2045471" y="205877"/>
            <a:ext cx="4997334" cy="7056653"/>
          </a:xfrm>
          <a:prstGeom prst="rect">
            <a:avLst/>
          </a:prstGeom>
          <a:noFill/>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704088"/>
            <a:ext cx="8229600" cy="510334"/>
          </a:xfrm>
        </p:spPr>
        <p:txBody>
          <a:bodyPr>
            <a:normAutofit fontScale="90000"/>
          </a:bodyPr>
          <a:lstStyle/>
          <a:p>
            <a:pPr algn="ctr"/>
            <a:r>
              <a:rPr lang="el-GR" sz="2000" b="1" dirty="0" smtClean="0">
                <a:solidFill>
                  <a:srgbClr val="FF0000"/>
                </a:solidFill>
              </a:rPr>
              <a:t>ΑΠΟ ΤΗΝ ΠΕΡΙΟΔΟ ΤΗΣ ΕΞΑΡΤΗΣΗΣ ΤΩΝ ΥΠΑΛΛΗΛΙΚΩΝ ΟΡΓΑΝΩΣΕΩΝ ΑΠΟ ΤΗΝ ΚΥΒΕΡΝΗΤΙΚΗ ΕΞΟΥΣΙΑ </a:t>
            </a:r>
            <a:endParaRPr lang="el-GR" sz="2000" dirty="0"/>
          </a:p>
        </p:txBody>
      </p:sp>
      <p:pic>
        <p:nvPicPr>
          <p:cNvPr id="5122" name="Picture 2" descr="C:\Users\α\Desktop\ε5.jpg"/>
          <p:cNvPicPr>
            <a:picLocks noGrp="1" noChangeAspect="1" noChangeArrowheads="1"/>
          </p:cNvPicPr>
          <p:nvPr>
            <p:ph idx="1"/>
          </p:nvPr>
        </p:nvPicPr>
        <p:blipFill>
          <a:blip r:embed="rId2" cstate="print"/>
          <a:srcRect/>
          <a:stretch>
            <a:fillRect/>
          </a:stretch>
        </p:blipFill>
        <p:spPr bwMode="auto">
          <a:xfrm>
            <a:off x="2643174" y="1285874"/>
            <a:ext cx="3929090" cy="5306667"/>
          </a:xfrm>
          <a:prstGeom prst="rect">
            <a:avLst/>
          </a:prstGeom>
          <a:noFill/>
        </p:spPr>
      </p:pic>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704088"/>
            <a:ext cx="8229600" cy="581772"/>
          </a:xfrm>
        </p:spPr>
        <p:txBody>
          <a:bodyPr>
            <a:normAutofit fontScale="90000"/>
          </a:bodyPr>
          <a:lstStyle/>
          <a:p>
            <a:pPr algn="ctr"/>
            <a:r>
              <a:rPr lang="el-GR" sz="2000" b="1" dirty="0" smtClean="0">
                <a:solidFill>
                  <a:srgbClr val="FF0000"/>
                </a:solidFill>
              </a:rPr>
              <a:t>ΑΠΟ ΤΗΝ ΠΕΡΙΟΔΟ ΤΗΣ ΕΞΑΡΤΗΣΗΣ ΤΩΝ ΥΠΑΛΛΗΛΙΚΩΝ ΟΡΓΑΝΩΣΕΩΝ ΑΠΟ ΤΗΝ ΚΥΒΕΡΝΗΤΙΚΗ ΕΞΟΥΣΙΑ </a:t>
            </a:r>
            <a:endParaRPr lang="el-GR" sz="2000" dirty="0"/>
          </a:p>
        </p:txBody>
      </p:sp>
      <p:pic>
        <p:nvPicPr>
          <p:cNvPr id="6146" name="Picture 2" descr="C:\Users\α\Desktop\6α.jpg"/>
          <p:cNvPicPr>
            <a:picLocks noGrp="1" noChangeAspect="1" noChangeArrowheads="1"/>
          </p:cNvPicPr>
          <p:nvPr>
            <p:ph idx="1"/>
          </p:nvPr>
        </p:nvPicPr>
        <p:blipFill>
          <a:blip r:embed="rId2" cstate="print"/>
          <a:srcRect/>
          <a:stretch>
            <a:fillRect/>
          </a:stretch>
        </p:blipFill>
        <p:spPr bwMode="auto">
          <a:xfrm rot="5400000">
            <a:off x="2015540" y="430220"/>
            <a:ext cx="5184358" cy="7072362"/>
          </a:xfrm>
          <a:prstGeom prst="rect">
            <a:avLst/>
          </a:prstGeom>
          <a:noFill/>
        </p:spPr>
      </p:pic>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704088"/>
            <a:ext cx="8229600" cy="581772"/>
          </a:xfrm>
        </p:spPr>
        <p:txBody>
          <a:bodyPr>
            <a:normAutofit fontScale="90000"/>
          </a:bodyPr>
          <a:lstStyle/>
          <a:p>
            <a:pPr algn="ctr"/>
            <a:r>
              <a:rPr lang="el-GR" sz="2000" b="1" dirty="0" smtClean="0">
                <a:solidFill>
                  <a:srgbClr val="FF0000"/>
                </a:solidFill>
              </a:rPr>
              <a:t>ΑΠΟ ΤΗΝ ΠΕΡΙΟΔΟ ΤΗΣ ΕΞΑΡΤΗΣΗΣ ΤΩΝ ΥΠΑΛΛΗΛΙΚΩΝ ΟΡΓΑΝΩΣΕΩΝ ΑΠΟ ΤΗΝ ΚΥΒΕΡΝΗΤΙΚΗ ΕΞΟΥΣΙΑ </a:t>
            </a:r>
            <a:endParaRPr lang="el-GR" sz="2000" dirty="0"/>
          </a:p>
        </p:txBody>
      </p:sp>
      <p:pic>
        <p:nvPicPr>
          <p:cNvPr id="4098" name="Picture 2" descr="C:\Users\α\Desktop\4δ.jpg"/>
          <p:cNvPicPr>
            <a:picLocks noGrp="1" noChangeAspect="1" noChangeArrowheads="1"/>
          </p:cNvPicPr>
          <p:nvPr>
            <p:ph idx="1"/>
          </p:nvPr>
        </p:nvPicPr>
        <p:blipFill>
          <a:blip r:embed="rId2" cstate="print"/>
          <a:srcRect/>
          <a:stretch>
            <a:fillRect/>
          </a:stretch>
        </p:blipFill>
        <p:spPr bwMode="auto">
          <a:xfrm rot="5400000">
            <a:off x="2103486" y="275784"/>
            <a:ext cx="5065749" cy="7443704"/>
          </a:xfrm>
          <a:prstGeom prst="rect">
            <a:avLst/>
          </a:prstGeom>
          <a:noFill/>
        </p:spPr>
      </p:pic>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500042"/>
            <a:ext cx="8229600" cy="357190"/>
          </a:xfrm>
        </p:spPr>
        <p:txBody>
          <a:bodyPr>
            <a:normAutofit fontScale="90000"/>
          </a:bodyPr>
          <a:lstStyle/>
          <a:p>
            <a:pPr algn="ctr"/>
            <a:r>
              <a:rPr lang="el-GR" sz="2000" b="1" dirty="0" smtClean="0">
                <a:solidFill>
                  <a:srgbClr val="FF0000"/>
                </a:solidFill>
              </a:rPr>
              <a:t>ΑΠΟ ΤΗΝ ΠΕΡΙΟΔΟ ΤΗΣ ΕΞΑΡΤΗΣΗΣ ΤΩΝ ΥΠΑΛΛΗΛΙΚΩΝ ΟΡΓΑΝΩΣΕΩΝ ΑΠΟ ΤΗΝ ΚΥΒΕΡΝΗΤΙΚΗ ΕΞΟΥΣΙΑ </a:t>
            </a:r>
            <a:endParaRPr lang="el-GR" sz="2000" dirty="0"/>
          </a:p>
        </p:txBody>
      </p:sp>
      <p:pic>
        <p:nvPicPr>
          <p:cNvPr id="7171" name="Picture 3" descr="C:\Users\α\Desktop\7β.jpg"/>
          <p:cNvPicPr>
            <a:picLocks noGrp="1" noChangeAspect="1" noChangeArrowheads="1"/>
          </p:cNvPicPr>
          <p:nvPr>
            <p:ph idx="1"/>
          </p:nvPr>
        </p:nvPicPr>
        <p:blipFill>
          <a:blip r:embed="rId2" cstate="print"/>
          <a:srcRect/>
          <a:stretch>
            <a:fillRect/>
          </a:stretch>
        </p:blipFill>
        <p:spPr bwMode="auto">
          <a:xfrm>
            <a:off x="2357422" y="849361"/>
            <a:ext cx="4214842" cy="5697309"/>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428604"/>
            <a:ext cx="8229600" cy="1143008"/>
          </a:xfrm>
        </p:spPr>
        <p:txBody>
          <a:bodyPr>
            <a:normAutofit/>
          </a:bodyPr>
          <a:lstStyle/>
          <a:p>
            <a:pPr algn="ctr"/>
            <a:r>
              <a:rPr lang="el-GR" sz="2400" b="1" dirty="0" smtClean="0">
                <a:solidFill>
                  <a:srgbClr val="FF0000"/>
                </a:solidFill>
              </a:rPr>
              <a:t>ΟΙ ΥΠΑΛΛΗΛΙΚΕΣ ΟΡΓΑΝΩΣΕΙΣ ΤΟΥ ΔΗΜΟΣΙΟΥ</a:t>
            </a:r>
            <a:r>
              <a:rPr lang="el-GR" sz="2400" dirty="0" smtClean="0">
                <a:solidFill>
                  <a:srgbClr val="FF0000"/>
                </a:solidFill>
              </a:rPr>
              <a:t/>
            </a:r>
            <a:br>
              <a:rPr lang="el-GR" sz="2400" dirty="0" smtClean="0">
                <a:solidFill>
                  <a:srgbClr val="FF0000"/>
                </a:solidFill>
              </a:rPr>
            </a:br>
            <a:r>
              <a:rPr lang="el-GR" sz="2000" dirty="0" smtClean="0">
                <a:solidFill>
                  <a:srgbClr val="FF0000"/>
                </a:solidFill>
              </a:rPr>
              <a:t>Η ΙΔΡΥΣΗ ΤΗΣ ΣΥΝΟΜΟΣΠΟΝΔΙΑΣ ΔΗΜΟΣΙΩΝ ΥΠΑΛΛΗΛΩΝ ΕΛΛΑΔΑΣ (ΣΔΥΕ) ΤΟ 1926</a:t>
            </a:r>
            <a:endParaRPr lang="el-GR" sz="2000" dirty="0">
              <a:solidFill>
                <a:srgbClr val="FF0000"/>
              </a:solidFill>
            </a:endParaRPr>
          </a:p>
        </p:txBody>
      </p:sp>
      <p:sp>
        <p:nvSpPr>
          <p:cNvPr id="3" name="2 - Θέση κειμένου"/>
          <p:cNvSpPr>
            <a:spLocks noGrp="1"/>
          </p:cNvSpPr>
          <p:nvPr>
            <p:ph type="body" idx="1"/>
          </p:nvPr>
        </p:nvSpPr>
        <p:spPr>
          <a:xfrm>
            <a:off x="457200" y="1714488"/>
            <a:ext cx="4040188" cy="1285884"/>
          </a:xfrm>
        </p:spPr>
        <p:txBody>
          <a:bodyPr/>
          <a:lstStyle/>
          <a:p>
            <a:r>
              <a:rPr lang="el-GR" sz="1400" dirty="0" smtClean="0"/>
              <a:t>Από τη Λέσχη Δημοσίων Υπαλλήλων και την </a:t>
            </a:r>
            <a:r>
              <a:rPr lang="el-GR" sz="1400" dirty="0" err="1" smtClean="0"/>
              <a:t>Πανυπαλληλική</a:t>
            </a:r>
            <a:r>
              <a:rPr lang="el-GR" sz="1400" dirty="0" smtClean="0"/>
              <a:t> Διαχειριστική Επιτροπή οι δημόσιοι υπάλληλοι κατέληξαν στη ΣΔΥΕ το 1926 από όπου και η φωτογραφία του πρώτου συνεδρίου τους. </a:t>
            </a:r>
          </a:p>
          <a:p>
            <a:pPr algn="ctr"/>
            <a:r>
              <a:rPr lang="el-GR" sz="1400" b="0" dirty="0" smtClean="0">
                <a:solidFill>
                  <a:schemeClr val="tx1"/>
                </a:solidFill>
              </a:rPr>
              <a:t>(Αρχείο: Οικογένειας Π. </a:t>
            </a:r>
            <a:r>
              <a:rPr lang="el-GR" sz="1400" b="0" dirty="0" err="1" smtClean="0">
                <a:solidFill>
                  <a:schemeClr val="tx1"/>
                </a:solidFill>
              </a:rPr>
              <a:t>Δαμασκόπουλου</a:t>
            </a:r>
            <a:r>
              <a:rPr lang="el-GR" sz="1400" b="0" dirty="0" smtClean="0">
                <a:solidFill>
                  <a:schemeClr val="tx1"/>
                </a:solidFill>
              </a:rPr>
              <a:t>)</a:t>
            </a:r>
            <a:endParaRPr lang="el-GR" sz="1400" b="0" dirty="0">
              <a:solidFill>
                <a:schemeClr val="tx1"/>
              </a:solidFill>
            </a:endParaRPr>
          </a:p>
        </p:txBody>
      </p:sp>
      <p:sp>
        <p:nvSpPr>
          <p:cNvPr id="4" name="3 - Θέση κειμένου"/>
          <p:cNvSpPr>
            <a:spLocks noGrp="1"/>
          </p:cNvSpPr>
          <p:nvPr>
            <p:ph type="body" sz="half" idx="3"/>
          </p:nvPr>
        </p:nvSpPr>
        <p:spPr/>
        <p:txBody>
          <a:bodyPr>
            <a:normAutofit fontScale="92500" lnSpcReduction="10000"/>
          </a:bodyPr>
          <a:lstStyle/>
          <a:p>
            <a:pPr algn="ctr"/>
            <a:r>
              <a:rPr lang="el-GR" sz="1600" dirty="0" smtClean="0"/>
              <a:t>Οι υπαλληλικές οργανώσεις και οι εκπρόσωποί τους υπογράφουν το καταστατικό της ΣΔΥΕ</a:t>
            </a:r>
            <a:endParaRPr lang="el-GR" sz="1600" dirty="0"/>
          </a:p>
        </p:txBody>
      </p:sp>
      <p:pic>
        <p:nvPicPr>
          <p:cNvPr id="2050" name="Picture 2" descr="C:\Users\α\Desktop\Scan.jpg"/>
          <p:cNvPicPr>
            <a:picLocks noGrp="1" noChangeAspect="1" noChangeArrowheads="1"/>
          </p:cNvPicPr>
          <p:nvPr>
            <p:ph sz="quarter" idx="2"/>
          </p:nvPr>
        </p:nvPicPr>
        <p:blipFill>
          <a:blip r:embed="rId2" cstate="print"/>
          <a:srcRect/>
          <a:stretch>
            <a:fillRect/>
          </a:stretch>
        </p:blipFill>
        <p:spPr bwMode="auto">
          <a:xfrm>
            <a:off x="571472" y="3214688"/>
            <a:ext cx="4786346" cy="3429022"/>
          </a:xfrm>
          <a:prstGeom prst="rect">
            <a:avLst/>
          </a:prstGeom>
          <a:noFill/>
        </p:spPr>
      </p:pic>
      <p:pic>
        <p:nvPicPr>
          <p:cNvPr id="2051" name="Picture 3" descr="C:\Users\α\Desktop\ΥΠΟΓΡΑΦΕΣ.jpg"/>
          <p:cNvPicPr>
            <a:picLocks noGrp="1" noChangeAspect="1" noChangeArrowheads="1"/>
          </p:cNvPicPr>
          <p:nvPr>
            <p:ph sz="quarter" idx="4"/>
          </p:nvPr>
        </p:nvPicPr>
        <p:blipFill>
          <a:blip r:embed="rId3" cstate="print"/>
          <a:srcRect/>
          <a:stretch>
            <a:fillRect/>
          </a:stretch>
        </p:blipFill>
        <p:spPr bwMode="auto">
          <a:xfrm>
            <a:off x="5786438" y="3154303"/>
            <a:ext cx="2900362" cy="2706806"/>
          </a:xfrm>
          <a:prstGeom prst="rect">
            <a:avLst/>
          </a:prstGeom>
          <a:noFill/>
        </p:spPr>
      </p:pic>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428604"/>
            <a:ext cx="8229600" cy="1000132"/>
          </a:xfrm>
        </p:spPr>
        <p:txBody>
          <a:bodyPr>
            <a:normAutofit fontScale="90000"/>
          </a:bodyPr>
          <a:lstStyle/>
          <a:p>
            <a:pPr algn="ctr"/>
            <a:r>
              <a:rPr lang="el-GR" sz="2000" b="1" dirty="0" smtClean="0">
                <a:solidFill>
                  <a:srgbClr val="FF0000"/>
                </a:solidFill>
              </a:rPr>
              <a:t>ΑΠΟ ΤΗΝ ΠΕΡΙΟΔΟ ΤΗΣ ΕΞΑΡΤΗΣΗΣ ΤΩΝ ΥΠΑΛΛΗΛΙΚΩΝ ΟΡΓΑΝΩΣΕΩΝ ΑΠΟ ΤΗΝ ΚΥΒΕΡΝΗΤΙΚΗ ΕΞΟΥΣΙΑ ΚΑΙ ΣΤΗΝ ΕΠΑΡΧΙΑ</a:t>
            </a:r>
            <a:br>
              <a:rPr lang="el-GR" sz="2000" b="1" dirty="0" smtClean="0">
                <a:solidFill>
                  <a:srgbClr val="FF0000"/>
                </a:solidFill>
              </a:rPr>
            </a:br>
            <a:r>
              <a:rPr lang="el-GR" sz="1600" dirty="0" smtClean="0">
                <a:solidFill>
                  <a:schemeClr val="tx1"/>
                </a:solidFill>
              </a:rPr>
              <a:t>(Εργατοϋπαλληλική οργάνωση Σπάρτης)</a:t>
            </a:r>
            <a:br>
              <a:rPr lang="el-GR" sz="1600" dirty="0" smtClean="0">
                <a:solidFill>
                  <a:schemeClr val="tx1"/>
                </a:solidFill>
              </a:rPr>
            </a:br>
            <a:r>
              <a:rPr lang="el-GR" sz="1200" dirty="0" smtClean="0">
                <a:solidFill>
                  <a:schemeClr val="tx1"/>
                </a:solidFill>
              </a:rPr>
              <a:t>Αρχείο: </a:t>
            </a:r>
            <a:r>
              <a:rPr lang="el-GR" sz="1200" dirty="0" err="1" smtClean="0">
                <a:solidFill>
                  <a:schemeClr val="tx1"/>
                </a:solidFill>
              </a:rPr>
              <a:t>Μητράκος</a:t>
            </a:r>
            <a:r>
              <a:rPr lang="el-GR" sz="1200" dirty="0" smtClean="0">
                <a:solidFill>
                  <a:schemeClr val="tx1"/>
                </a:solidFill>
              </a:rPr>
              <a:t> Βαγγέλης</a:t>
            </a:r>
            <a:endParaRPr lang="el-GR" sz="2000" dirty="0"/>
          </a:p>
        </p:txBody>
      </p:sp>
      <p:pic>
        <p:nvPicPr>
          <p:cNvPr id="8194" name="Picture 2" descr="C:\Users\α\Desktop\ΕΡΓΑΤΟΥΠΑΛΛΗΛΙΚΟ ΚΕΝΤΡΟ 1965.jpg"/>
          <p:cNvPicPr>
            <a:picLocks noGrp="1" noChangeAspect="1" noChangeArrowheads="1"/>
          </p:cNvPicPr>
          <p:nvPr>
            <p:ph idx="1"/>
          </p:nvPr>
        </p:nvPicPr>
        <p:blipFill>
          <a:blip r:embed="rId2" cstate="print"/>
          <a:srcRect/>
          <a:stretch>
            <a:fillRect/>
          </a:stretch>
        </p:blipFill>
        <p:spPr bwMode="auto">
          <a:xfrm>
            <a:off x="1110045" y="1571625"/>
            <a:ext cx="6923909" cy="4752975"/>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pPr algn="ctr"/>
            <a:r>
              <a:rPr lang="el-GR" sz="2000" b="1" dirty="0" smtClean="0">
                <a:solidFill>
                  <a:srgbClr val="FF0000"/>
                </a:solidFill>
              </a:rPr>
              <a:t>Η ΠΡΩΤΗ ΕΚΤΕΛΕΣΤΙΚΗ ΕΠΙΤΡΟΠΗ ΤΩΝ ΔΗΜΟΣΙΩΝ ΥΠΑΛΛΗΛΩΝ (ΣΔΥΕ)</a:t>
            </a:r>
            <a:br>
              <a:rPr lang="el-GR" sz="2000" b="1" dirty="0" smtClean="0">
                <a:solidFill>
                  <a:srgbClr val="FF0000"/>
                </a:solidFill>
              </a:rPr>
            </a:br>
            <a:r>
              <a:rPr lang="el-GR" sz="2000" b="1" dirty="0" smtClean="0">
                <a:solidFill>
                  <a:schemeClr val="tx1"/>
                </a:solidFill>
              </a:rPr>
              <a:t>(</a:t>
            </a:r>
            <a:r>
              <a:rPr lang="el-GR" sz="2000" b="1" dirty="0" err="1" smtClean="0">
                <a:solidFill>
                  <a:schemeClr val="tx1"/>
                </a:solidFill>
              </a:rPr>
              <a:t>Σκουριώτης</a:t>
            </a:r>
            <a:r>
              <a:rPr lang="el-GR" sz="2000" b="1" dirty="0" smtClean="0">
                <a:solidFill>
                  <a:schemeClr val="tx1"/>
                </a:solidFill>
              </a:rPr>
              <a:t>, Ασλάνης, </a:t>
            </a:r>
            <a:r>
              <a:rPr lang="el-GR" sz="2000" b="1" dirty="0" err="1" smtClean="0">
                <a:solidFill>
                  <a:schemeClr val="tx1"/>
                </a:solidFill>
              </a:rPr>
              <a:t>Δαμασκόπουλος</a:t>
            </a:r>
            <a:r>
              <a:rPr lang="el-GR" sz="2000" b="1" dirty="0" smtClean="0">
                <a:solidFill>
                  <a:schemeClr val="tx1"/>
                </a:solidFill>
              </a:rPr>
              <a:t>, Ψευδός, </a:t>
            </a:r>
            <a:r>
              <a:rPr lang="el-GR" sz="2000" b="1" dirty="0" err="1" smtClean="0">
                <a:solidFill>
                  <a:schemeClr val="tx1"/>
                </a:solidFill>
              </a:rPr>
              <a:t>Μπονάνος</a:t>
            </a:r>
            <a:r>
              <a:rPr lang="el-GR" sz="2000" b="1" dirty="0" smtClean="0">
                <a:solidFill>
                  <a:schemeClr val="tx1"/>
                </a:solidFill>
              </a:rPr>
              <a:t>, </a:t>
            </a:r>
            <a:r>
              <a:rPr lang="el-GR" sz="2000" b="1" dirty="0" err="1" smtClean="0">
                <a:solidFill>
                  <a:schemeClr val="tx1"/>
                </a:solidFill>
              </a:rPr>
              <a:t>Αρχανιώτης</a:t>
            </a:r>
            <a:r>
              <a:rPr lang="el-GR" sz="2000" b="1" dirty="0" smtClean="0">
                <a:solidFill>
                  <a:schemeClr val="tx1"/>
                </a:solidFill>
              </a:rPr>
              <a:t>)</a:t>
            </a:r>
            <a:br>
              <a:rPr lang="el-GR" sz="2000" b="1" dirty="0" smtClean="0">
                <a:solidFill>
                  <a:schemeClr val="tx1"/>
                </a:solidFill>
              </a:rPr>
            </a:br>
            <a:r>
              <a:rPr lang="el-GR" sz="1800" dirty="0" smtClean="0">
                <a:solidFill>
                  <a:schemeClr val="tx1"/>
                </a:solidFill>
              </a:rPr>
              <a:t>(</a:t>
            </a:r>
            <a:r>
              <a:rPr lang="el-GR" sz="1600" i="1" dirty="0" smtClean="0">
                <a:solidFill>
                  <a:schemeClr val="tx1"/>
                </a:solidFill>
              </a:rPr>
              <a:t>Αρχείο οικογένειας Π. </a:t>
            </a:r>
            <a:r>
              <a:rPr lang="el-GR" sz="1600" i="1" dirty="0" err="1" smtClean="0">
                <a:solidFill>
                  <a:schemeClr val="tx1"/>
                </a:solidFill>
              </a:rPr>
              <a:t>Δαμασκόπουλου</a:t>
            </a:r>
            <a:r>
              <a:rPr lang="el-GR" sz="1600" i="1" dirty="0" smtClean="0">
                <a:solidFill>
                  <a:schemeClr val="tx1"/>
                </a:solidFill>
              </a:rPr>
              <a:t>)</a:t>
            </a:r>
            <a:endParaRPr lang="el-GR" sz="1600" b="1" i="1" dirty="0">
              <a:solidFill>
                <a:srgbClr val="FF0000"/>
              </a:solidFill>
            </a:endParaRPr>
          </a:p>
        </p:txBody>
      </p:sp>
      <p:pic>
        <p:nvPicPr>
          <p:cNvPr id="3074" name="Picture 2" descr="C:\Users\α\Desktop\ΣΔΥΕ 2.jpg"/>
          <p:cNvPicPr>
            <a:picLocks noGrp="1" noChangeAspect="1" noChangeArrowheads="1"/>
          </p:cNvPicPr>
          <p:nvPr>
            <p:ph idx="1"/>
          </p:nvPr>
        </p:nvPicPr>
        <p:blipFill>
          <a:blip r:embed="rId2" cstate="print"/>
          <a:srcRect/>
          <a:stretch>
            <a:fillRect/>
          </a:stretch>
        </p:blipFill>
        <p:spPr bwMode="auto">
          <a:xfrm>
            <a:off x="2900536" y="1935163"/>
            <a:ext cx="3342927" cy="4389437"/>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704088"/>
            <a:ext cx="8229600" cy="653210"/>
          </a:xfrm>
        </p:spPr>
        <p:txBody>
          <a:bodyPr>
            <a:noAutofit/>
          </a:bodyPr>
          <a:lstStyle/>
          <a:p>
            <a:pPr algn="ctr"/>
            <a:r>
              <a:rPr lang="el-GR" sz="2000" b="1" dirty="0" smtClean="0">
                <a:solidFill>
                  <a:srgbClr val="FF0000"/>
                </a:solidFill>
              </a:rPr>
              <a:t>ΤΑ ΠΡΟΣΩΠΑ ΚΑΙ ΟΙ ΙΔΕΕΣ ΠΟΥ ΣΥΓΚΡΟΥΣΤΗΚΑΝ ΤΗΝ ΠΕΡΙΟΔΟ ΤΟΥ ΜΕΣΟΠΟΛΕΜΟΥ ΣΥΓΚΡΟΥΣΤΗΚΑΝ ΚΑΙ ΤΗΝ ΠΕΡΙΟΔΟ ΤΗΣ ΚΑΤΟΧΗΣ</a:t>
            </a:r>
            <a:endParaRPr lang="el-GR" sz="2000" b="1" dirty="0">
              <a:solidFill>
                <a:srgbClr val="FF0000"/>
              </a:solidFill>
            </a:endParaRPr>
          </a:p>
        </p:txBody>
      </p:sp>
      <p:sp>
        <p:nvSpPr>
          <p:cNvPr id="3" name="2 - Θέση κειμένου"/>
          <p:cNvSpPr>
            <a:spLocks noGrp="1"/>
          </p:cNvSpPr>
          <p:nvPr>
            <p:ph type="body" idx="1"/>
          </p:nvPr>
        </p:nvSpPr>
        <p:spPr>
          <a:xfrm>
            <a:off x="457200" y="1428736"/>
            <a:ext cx="4040188" cy="1928826"/>
          </a:xfrm>
        </p:spPr>
        <p:txBody>
          <a:bodyPr/>
          <a:lstStyle/>
          <a:p>
            <a:r>
              <a:rPr lang="el-GR" dirty="0" smtClean="0"/>
              <a:t>ΑΝΤΩΝΗΣ ΚΑΡΑΓΙΑΝΝΗΣ</a:t>
            </a:r>
          </a:p>
          <a:p>
            <a:r>
              <a:rPr lang="el-GR" sz="1600" dirty="0" smtClean="0">
                <a:solidFill>
                  <a:schemeClr val="tx1"/>
                </a:solidFill>
              </a:rPr>
              <a:t>Από τα ιδρυτικά μέλη της ΔΟΕ, σκληρός </a:t>
            </a:r>
            <a:r>
              <a:rPr lang="el-GR" sz="1600" dirty="0" err="1" smtClean="0">
                <a:solidFill>
                  <a:schemeClr val="tx1"/>
                </a:solidFill>
              </a:rPr>
              <a:t>αντικομμουνιστής</a:t>
            </a:r>
            <a:r>
              <a:rPr lang="el-GR" sz="1600" dirty="0" smtClean="0">
                <a:solidFill>
                  <a:schemeClr val="tx1"/>
                </a:solidFill>
              </a:rPr>
              <a:t>, συνεργάστηκε με τις κατοχικές κυβερνήσεις και σκοτώθηκε στα Δεκεμβριανά</a:t>
            </a:r>
          </a:p>
          <a:p>
            <a:r>
              <a:rPr lang="el-GR" sz="1200" b="0" dirty="0" smtClean="0">
                <a:solidFill>
                  <a:schemeClr val="tx1"/>
                </a:solidFill>
              </a:rPr>
              <a:t>Η φωτογραφία από το αρχείο του Χρήστου </a:t>
            </a:r>
            <a:r>
              <a:rPr lang="el-GR" sz="1200" b="0" dirty="0" err="1" smtClean="0">
                <a:solidFill>
                  <a:schemeClr val="tx1"/>
                </a:solidFill>
              </a:rPr>
              <a:t>Χρήστου</a:t>
            </a:r>
            <a:endParaRPr lang="el-GR" sz="1200" b="0" dirty="0" smtClean="0">
              <a:solidFill>
                <a:schemeClr val="tx1"/>
              </a:solidFill>
            </a:endParaRPr>
          </a:p>
          <a:p>
            <a:endParaRPr lang="el-GR" sz="1600" dirty="0">
              <a:solidFill>
                <a:schemeClr val="tx1"/>
              </a:solidFill>
            </a:endParaRPr>
          </a:p>
        </p:txBody>
      </p:sp>
      <p:sp>
        <p:nvSpPr>
          <p:cNvPr id="4" name="3 - Θέση κειμένου"/>
          <p:cNvSpPr>
            <a:spLocks noGrp="1"/>
          </p:cNvSpPr>
          <p:nvPr>
            <p:ph type="body" sz="half" idx="3"/>
          </p:nvPr>
        </p:nvSpPr>
        <p:spPr>
          <a:xfrm>
            <a:off x="4645025" y="1428736"/>
            <a:ext cx="4041775" cy="1785950"/>
          </a:xfrm>
        </p:spPr>
        <p:txBody>
          <a:bodyPr>
            <a:normAutofit fontScale="85000" lnSpcReduction="20000"/>
          </a:bodyPr>
          <a:lstStyle/>
          <a:p>
            <a:r>
              <a:rPr lang="el-GR" dirty="0" smtClean="0"/>
              <a:t>ΠΑΝΑΓΗΣ ΔΗΜΗΤΡΑΤΟΣ</a:t>
            </a:r>
          </a:p>
          <a:p>
            <a:r>
              <a:rPr lang="el-GR" sz="1600" dirty="0" smtClean="0">
                <a:solidFill>
                  <a:schemeClr val="tx1"/>
                </a:solidFill>
              </a:rPr>
              <a:t>Σοσιαλιστής ηγέτης της ΔΟΕ και της ΣΔΥΕ. Συνελήφθη από τους κατακτητές και τους συνεργάτες τους, βασανίστηκε και τελικά εκτελέστηκε στην Καισαριανή. Τα διαβήματα στον κατοχικό «υπουργό» Παιδείας </a:t>
            </a:r>
            <a:r>
              <a:rPr lang="el-GR" sz="1600" dirty="0" err="1" smtClean="0">
                <a:solidFill>
                  <a:schemeClr val="tx1"/>
                </a:solidFill>
              </a:rPr>
              <a:t>Λογοθετόπουλο</a:t>
            </a:r>
            <a:r>
              <a:rPr lang="el-GR" sz="1600" dirty="0" smtClean="0">
                <a:solidFill>
                  <a:schemeClr val="tx1"/>
                </a:solidFill>
              </a:rPr>
              <a:t> για τη σωτηρία του δεν είχαν αποτέλεσμα</a:t>
            </a:r>
          </a:p>
          <a:p>
            <a:pPr algn="ctr"/>
            <a:r>
              <a:rPr lang="el-GR" sz="1400" b="0" dirty="0" smtClean="0">
                <a:solidFill>
                  <a:schemeClr val="tx1"/>
                </a:solidFill>
              </a:rPr>
              <a:t>Η φωτογραφία από το αρχείο του Τ. Αποστολόπουλου</a:t>
            </a:r>
            <a:endParaRPr lang="el-GR" sz="1500" b="0" dirty="0">
              <a:solidFill>
                <a:schemeClr val="tx1"/>
              </a:solidFill>
            </a:endParaRPr>
          </a:p>
        </p:txBody>
      </p:sp>
      <p:pic>
        <p:nvPicPr>
          <p:cNvPr id="4098" name="Picture 2" descr="C:\Users\α\Desktop\ΚΑΡΑΓΙΑΝΝΗΣ.jpg"/>
          <p:cNvPicPr>
            <a:picLocks noGrp="1" noChangeAspect="1" noChangeArrowheads="1"/>
          </p:cNvPicPr>
          <p:nvPr>
            <p:ph sz="quarter" idx="2"/>
          </p:nvPr>
        </p:nvPicPr>
        <p:blipFill>
          <a:blip r:embed="rId2" cstate="print"/>
          <a:srcRect/>
          <a:stretch>
            <a:fillRect/>
          </a:stretch>
        </p:blipFill>
        <p:spPr bwMode="auto">
          <a:xfrm rot="10800000">
            <a:off x="1636046" y="3519742"/>
            <a:ext cx="1682496" cy="2679192"/>
          </a:xfrm>
          <a:prstGeom prst="rect">
            <a:avLst/>
          </a:prstGeom>
          <a:noFill/>
        </p:spPr>
      </p:pic>
      <p:pic>
        <p:nvPicPr>
          <p:cNvPr id="4099" name="Picture 3" descr="C:\Users\α\Desktop\ΔΗΜΗΤΡΑΤΟΣ.jpg"/>
          <p:cNvPicPr>
            <a:picLocks noGrp="1" noChangeAspect="1" noChangeArrowheads="1"/>
          </p:cNvPicPr>
          <p:nvPr>
            <p:ph sz="quarter" idx="4"/>
          </p:nvPr>
        </p:nvPicPr>
        <p:blipFill>
          <a:blip r:embed="rId3" cstate="print"/>
          <a:srcRect/>
          <a:stretch>
            <a:fillRect/>
          </a:stretch>
        </p:blipFill>
        <p:spPr bwMode="auto">
          <a:xfrm>
            <a:off x="5813234" y="3540316"/>
            <a:ext cx="1705356" cy="2638044"/>
          </a:xfrm>
          <a:prstGeom prst="rect">
            <a:avLst/>
          </a:prstGeom>
          <a:noFill/>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Ροή">
  <a:themeElements>
    <a:clrScheme name="Ροή">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Ροή">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Ροή">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2959</TotalTime>
  <Words>4814</Words>
  <Application>Microsoft Office PowerPoint</Application>
  <PresentationFormat>Προβολή στην οθόνη (4:3)</PresentationFormat>
  <Paragraphs>367</Paragraphs>
  <Slides>70</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70</vt:i4>
      </vt:variant>
    </vt:vector>
  </HeadingPairs>
  <TitlesOfParts>
    <vt:vector size="71" baseType="lpstr">
      <vt:lpstr>Ροή</vt:lpstr>
      <vt:lpstr>ΟΙ ΥΠΑΛΛΗΛΙΚΕΣ ΟΡΓΑΝΩΣΕΙΣ ΤΗΝ ΠΕΡΙΟΔΟ ΤΗΣ ΚΑΤΟΧΗΣ </vt:lpstr>
      <vt:lpstr>ΜΕΡΟΣ ΠΡΩΤΟ Οι υπαλληλικές Οργανώσεις πριν από την κατοχή</vt:lpstr>
      <vt:lpstr>Στα περισσότερα κράτη της Ευρώπης οι εργατικές και υπαλληλικές οργανώσεις προϋπήρξαν των κομμάτων.  Τα κόμματα ήταν μετεξέλιξη ή προέκταση των εργατικών και υπαλληλικών συνδικάτων.  Στην Ελλάδα έγινε το αντίθετο. Μετά την απελευθέρωση ιδρύθηκαν τα κόμματα τα οποία δεν ήθελαν «πάνω από το κεφάλι τους» συνδικαλιστική δράση γι΄ αυτό το 1834 δημοσίευσαν ποινικό  νόμο κατά των αθέμιτων ενώσεων προσώπων </vt:lpstr>
      <vt:lpstr>ΚΑΘΟΡΙΣΤΙΚΟ ΣΗΜΕΙΟ ΓΙΑ ΤΗ ΣΥΓΚΡΟΤΗΣΗ ΥΠΑΛΛΗΛΙΚΩΝ ΟΡΓΑΝΩΣΕΩΝ  1. Η αναθεώρηση του άρθρου 11 του συντάγματος του 1911. Με την αναθεώρηση οι υπάλληλοι απολάμβαναν το δικαίωμα του συνεταιρίζεσθαι χωρίς κανένα περιορισμό  2. Ο νόμος 2151/1920 «περί επαγγελματικών σωματείων» ο οποίος συμπλήρωνε τον νόμο 281/1914 «περί σωματείων»</vt:lpstr>
      <vt:lpstr>ΟΙ ΠΡΩΤΕΣ ΙΣΧΥΡΕΣ ΥΠΑΛΛΗΛΙΚΕΣ ΕΝΩΣΕΙΣ Οι πρώτες ισχυρές υπαλληλικές ενώσεις εμφανίζονται στον εκπαιδευτικό χώρο το 1909  Στη φωτογραφία διδασκαλικό συνέδριο το έτος 1909  (Αρχείο Χρήστου Χρήστου) </vt:lpstr>
      <vt:lpstr>ΟΙ ΔΑΣΚΑΛΙΚΟΙ ΣΥΛΛΟΓΟΙ ΔΗΜΙΟΥΡΓΟΥΝ ΟΜΟΣΠΟΝΔΙΑ (ΔΟΕ) ΤΟ 1922 Δυο φωτογραφίες από την περίοδο εκείνη (Αρχείο Τ. Αποστολόπουλου)</vt:lpstr>
      <vt:lpstr>ΟΙ ΥΠΑΛΛΗΛΙΚΕΣ ΟΡΓΑΝΩΣΕΙΣ ΤΟΥ ΔΗΜΟΣΙΟΥ Η ΙΔΡΥΣΗ ΤΗΣ ΣΥΝΟΜΟΣΠΟΝΔΙΑΣ ΔΗΜΟΣΙΩΝ ΥΠΑΛΛΗΛΩΝ ΕΛΛΑΔΑΣ (ΣΔΥΕ) ΤΟ 1926</vt:lpstr>
      <vt:lpstr>Η ΠΡΩΤΗ ΕΚΤΕΛΕΣΤΙΚΗ ΕΠΙΤΡΟΠΗ ΤΩΝ ΔΗΜΟΣΙΩΝ ΥΠΑΛΛΗΛΩΝ (ΣΔΥΕ) (Σκουριώτης, Ασλάνης, Δαμασκόπουλος, Ψευδός, Μπονάνος, Αρχανιώτης) (Αρχείο οικογένειας Π. Δαμασκόπουλου)</vt:lpstr>
      <vt:lpstr>ΤΑ ΠΡΟΣΩΠΑ ΚΑΙ ΟΙ ΙΔΕΕΣ ΠΟΥ ΣΥΓΚΡΟΥΣΤΗΚΑΝ ΤΗΝ ΠΕΡΙΟΔΟ ΤΟΥ ΜΕΣΟΠΟΛΕΜΟΥ ΣΥΓΚΡΟΥΣΤΗΚΑΝ ΚΑΙ ΤΗΝ ΠΕΡΙΟΔΟ ΤΗΣ ΚΑΤΟΧΗΣ</vt:lpstr>
      <vt:lpstr>                 Η ΔΙΑΛΥΣΗ ΤΩΝ ΥΠΑΛΛΗΛΙΚΩΝ ΟΡΓΑΝΩΣΕΩΝ   1. Η κυβέρνηση Βενιζέλου, στις 2 Μαρτίου 1931, ψηφίζει το νόμο 4879, με τον οποίο ουσιαστικά διαλύει τα υπαλληλικά σωματεία και θέτει φραγμό στην ισχυρή παρέμβαση που αυτά είχαν διαμορφώσει (Νόμος 4879, ΦΕΚ 53, 6 Μαρτίου 1931).  2. Η δικτατορία που επιβλήθηκε στις 4 Αυγούστου 1936 από τον Μεταξά διέλυσε όλες τις υπαλληλικές οργανώσεις και διόρισε προσκείμενες διοικήσεις. Το πολιτικό κλίμα ήταν τέτοιο με τις διώξεις, τα συστηματικά βασανιστήρια, τις φυλακίσεις και τις εξορίες που μεγάλο μέρος του στελεχιακού δυναμικού των υπαλληλικών οργανώσεων βρέθηκε είτε στην παρανομία, είτε στη φυλακή, είτε στην εξορία.   </vt:lpstr>
      <vt:lpstr>          Η ΚΕΝΤΡΙΚΗ ΠΑΝΥΠΑΛΛΗΛΙΚΗ ΕΠΙΤΡΟΠΗ Όταν όλα πέρασαν στην παρανομία επώνυμοι αριστεροί συνδικαλιστές δημιούργησαν την Κεντρική Πανυπαλληλική Επιτροπή που έπαιξε πρωταγωνιστικό ρόλο την περίοδο της κατοχής. Ηγετικά στελέχη ο Παντελής Δαμασκόπουλος , ο Κώστας Νικολακόπουλος και ο Νίκος Πλουμπίδης</vt:lpstr>
      <vt:lpstr>                             ΚΕΝΤΡΙΚΗ ΠΑΝΥΠΑΛΛΗΛΙΚΗ ΕΠΙΤΡΟΠΗ (ΚΠΕ)</vt:lpstr>
      <vt:lpstr>ΜΕΡΟΣ ΔΕΥΤΕΡΟ Οι υπαλληλικές Οργανώσεις το πρώτο διάστημα της κατοχής</vt:lpstr>
      <vt:lpstr>Επιστρέφει το παλιό στελεχιακό δυναμικό των υπαλληλικών οργανώσεων Πραγματοποιείται το φθινόπωρο του 1941 η πρώτη ανασυγκρότηση   Την 1η Νοεμβρίου 1941 επαναλειτουργεί η παράνομη Κ.Π.Ε. με 11μελές συμβούλιο Οργανώνονται οι υπάλληλοι και στην επαρχία </vt:lpstr>
      <vt:lpstr>Γραμματέας της ΚΠΕ ορίστηκε ο Κώστας Νικολακόπουλος Επανακυκλοφόρησε δακτυλογραφημένη η «Υπαλληλική»</vt:lpstr>
      <vt:lpstr>ΜΕΡΟΣ ΤΡΙΤΟ   Οι κατοχικές κυβερνήσεις απέναντι στις αριστερές υπαλληλικές οργανώσεις </vt:lpstr>
      <vt:lpstr>Οι υπαλληλικές οργανώσεις οργανώνονται για να αντιμετωπίσουν την πείνα, την επιστράτευση και όλα τα δεινά που επέβαλαν οι κατακτητές</vt:lpstr>
      <vt:lpstr>Οι κατοχικές κυβερνήσεις δημιουργούν τις δικές τους υπαλληλικές οργανώσεις</vt:lpstr>
      <vt:lpstr>ΜΕΡΟΣ ΤΕΤΑΡΤΟ Η προσφορά των υπαλληλικών οργανώσεων την περίοδο της κατοχής </vt:lpstr>
      <vt:lpstr>Η προσφορά των υπαλληλικών οργανώσεων την περίοδο της κατοχής ήταν σημαντικότατη: Στις διαδηλώσεις,  Στις απεργιακές κινητοποιήσεις,  Στην αντιμετώπιση της πείνας και του λιμού,  Στην αντιμετώπιση της επιστράτευσης,  Στην αντίσταση του λαού μας και  Στην επίλυση δεκάδων καθημερινών προβλημάτων που αντιμετώπιζε  ο  κόσμος  ζώντας  κάτω  από τις κατοχικές δυνάμεις</vt:lpstr>
      <vt:lpstr>ΜΑΝΟΛΗΣ ΓΛΕΖΟΣ: «Οι  δημόσιοι   υπάλληλοι,   οι δάσκαλοι   κυρίως   σε   αυτό   τον   αγώνα  έπαιξαν  πρωταγωνιστικό  ρόλο,  πλαισίωσαν  τις οργανώσεις όλων των αντιστασιακών κινημάτων και κινήσεων και τα πρώτα θύματα είναι οι δάσκαλοι. Ο πρώτος αντάρτης του Ε.Λ.Α.Σ. που σκοτώθηκε είναι δάσκαλος»*   Γεγονός που δείχνει την αναγνώριση της προσφοράς του εκπαιδευτικού και υπαλληλικού κόσμου από τους ίδιους τους πρωταγωνιστές της αντίστασης του λαού μας ενάντια στις κατοχικές δυνάμεις.  </vt:lpstr>
      <vt:lpstr>Ο αγώνας των υπαλλήλων για την αντιμετώπιση της πείνας και του λιμού</vt:lpstr>
      <vt:lpstr>Οι υπάλληλοι πωλούν τις περιουσίες τους στους μαυραγορίτες  για λίγα τρόφιμα</vt:lpstr>
      <vt:lpstr>ΟΙ ΜΙΣΘΩΤΟΙ ΠΟΥΛΑΝΕ ΤΑ ΣΠΙΤΙΑ ΤΟΥΣ ΓΙΑ ΝΑ ΕΠΙΒΙΩΣΟΥΝ ΑΠΟ ΤΗΝ ΠΕΙΝΑ</vt:lpstr>
      <vt:lpstr>ΤΑ ΕΛΕΓΧΟΜΕΝΑ ΑΠΟ ΤΙΣ ΚΑΤΟΧΙΚΕΣ ΚΥΒΕΡΝΗΣΕΙΣ ΔΙΑΝΟΜΕΣ ΣΥΣΣΙΤΙΩΝ ΔΕ ΛΥΝΟΥΝ ΤΟ ΠΡΟΒΛΗΜΑ</vt:lpstr>
      <vt:lpstr>Οι υπαλληλικές οργανώσεις απαιτούν από την κατοχική κυβέρνηση και τους κατακτητές να οργανώσουν προμηθευτικούς καταναλωτικούς συνεταιρισμούς για να επιβιώσουν τα μέλη τους</vt:lpstr>
      <vt:lpstr>Οι υπαλληλικές οργανώσεις απαιτούν την προμήθεια τροφίμων και αργότερα απαιτούν να πληρώνονται και με τρόφιμα</vt:lpstr>
      <vt:lpstr>16 Ιουνίου 1942 Οι υπαλληλικές οργανώσεις αρχίζουν διαδηλώσεις για την εξασφάλιση τροφίμων</vt:lpstr>
      <vt:lpstr>Οι συνεταιρισμοί και τα συσσίτια σώζουν πολλούς υπαλλήλους από τον λιμό</vt:lpstr>
      <vt:lpstr>ΤΟ ΧΡΗΜΑ ΧΑΝΕΙ ΤΗΝ ΑΞΙΑ ΤΟΥ ΚΑΙ Η ΑΜΟΙΒΗ ΤΩΝ ΥΠΑΛΛΗΛΩΝ ΣΕ ΧΡΗΜΑ ΔΕΝ ΕΧΕΙ ΚΑΜΙΑ ΑΞΙΑ</vt:lpstr>
      <vt:lpstr>ΥΠΕΡΠΛΗΘΩΡΙΣΜΟΣ: Ο κόσμος ανταλλάσσει τα παλιά με νέα χαρτονομίσματα. Μεγάλα θύματα το υπερπληθωρισμού οι υπάλληλοι και οι εργάτες που δεν είχαν άλλο πόρο επιβίωσης εκτός του μισθού τους  Στη φωτογραφία πολίτες ανταλλάσσουν τα παλιά με νέα κατοχικά νομίσματα</vt:lpstr>
      <vt:lpstr>Η ΠΕΙΝΑ ΚΑΙ Ο ΛΙΜΟΣ ΧΤΥΠΗΣΕ ΙΔΙΑΙΤΕΡΑ ΤΟΥΣ ΜΙΣΘΩΤΟΥΣ ΠΟΥ ΔΕ ΔΙΕΘΕΤΑΝ ΑΛΛΟΥΣ ΠΟΡΟΥΣ ΕΚΤΟΣ ΑΠΟ ΤΗΝ ΑΜΟΙΒΗ ΤΟΥΣ</vt:lpstr>
      <vt:lpstr>Η ΠΕΙΝΑ ΚΑΙ Ο ΛΙΜΟΣ ΧΤΥΠΗΣΕ ΙΔΙΑΙΤΕΡΑ ΤΟΥΣ ΜΙΣΘΩΤΟΥΣ ΠΟΥ ΔΕ ΔΙΕΘΕΤΑΝ ΑΛΛΟΥΣ ΠΟΡΟΥΣ ΕΚΤΟΣ ΑΠΟ ΤΗΝ ΑΜΟΙΒΗ ΤΟΥΣ</vt:lpstr>
      <vt:lpstr>Οι κατοχικές κυβερνήσεις ρίχνουν την ευθύνη της έλλειψης  τροφίμων στις κινητοποιήσεις και στις αντιστασιακές δράσεις και όχι στους κατακτητές</vt:lpstr>
      <vt:lpstr>Η ΑΠΕΡΓΙΑ ΤΗΣ 24ης ΚΑΙ 25ης ΜΑΡΤΙΟΥ 1942</vt:lpstr>
      <vt:lpstr>Η ΜΕΓΑΛΗ ΑΠΕΡΓΙΑ ΤΗΣ 14ης ΑΠΡΙΛΙΟΥ 1942</vt:lpstr>
      <vt:lpstr>Η ΑΠΕΡΓΙΑ ΓΕΝΙΚΕΥΕΤΑΙ</vt:lpstr>
      <vt:lpstr>Η ΚΠΕ ΜΕΤΑΤΡΕΠΕΙ ΤΗΝ ΑΠΕΡΓΙΑ ΣΕ ΠΑΝΥΠΑΛΛΗΛΙΚΗ</vt:lpstr>
      <vt:lpstr>22 Απριλίου 1942  Η ΚΑΤΟΧΙΚΗ ΚΥΒΕΡΝΗΣΗ ΥΠΑΝΑΧΩΡΕΙ</vt:lpstr>
      <vt:lpstr>ΠΑΝΤΡΙΑΤΑΤΙΚΗ (Όργανο των συμφερόντων του προσωπικού ΤΤΤ και Ταχυδρομικού Ταμιευτηρίου) Στο έντυπο αυτό μετά την απελευθέρωση υπάρχουν περιγραφές των γεγονότων της απεργίας</vt:lpstr>
      <vt:lpstr>ΝΕΕΣ ΑΠΕΡΓΙΕΣ ΣΤΙΣ 7 ΣΕΠΤΕΜΒΡΙΟΥ 1942</vt:lpstr>
      <vt:lpstr>Η ΑΠΕΡΓΙΑ ΠΑΙΡΝΕΙ ΕΥΡΥΤΕΡΑ ΧΑΡΑΚΤΗΡΙΣΤΙΚΑ ΜΕ ΠΡΟΚΗΡΥΞΕΙΣ ΚΑΛΟΥΝ ΤΟΝ ΛΑΟ ΣΕ ΑΠΕΡΓΙΑ ΑΛΛΗΛΕΓΓΥΗΣ ΘΕΛΟΥΝ ΝΑ ΞΕΣΗΚΩΣΟΥΝ ΤΟΝ ΚΟΣΜΟ ΕΝΑΝΤΙΑ ΣΤΗΝ ΚΑΤΟΧΙΚΗ ΚΥΒΕΡΝΗΣΗ Η ΑΠΕΡΓΙΑ ΕΛΗΞΕ ΜΕ ΜΕΓΑΛΟ ΣΥΛΛΑΛΗΤΗΡΙΟ ΣΤΙΣ 13 ΣΕΠΤΕΜΒΡΗ 1942 </vt:lpstr>
      <vt:lpstr>ΑΓΩΝΑΣ ΤΩΝ ΥΠΑΛΛΗΛΙΚΩΝ ΟΡΓΑΝΩΣΕΩΝ ΕΝΑΝΤΙΑ ΣΤΗΝ ΕΠΙΣΤΡΑΤΕΥΣΗ</vt:lpstr>
      <vt:lpstr>ΟΙ ΥΠΑΛΛΗΛΙΚΕΣ ΟΡΓΑΝΩΣΕΙΣ ΠΡΟΤΑΣΣΟΥΝ ΤΩΡΑ ΤΗΝ ΕΠΙΣΤΡΑΤΕΥΣΗ</vt:lpstr>
      <vt:lpstr>ΚΑΖΑΝΙ ΠΟΥ ΒΡΑΖΕΙ Ο ΚΟΣΜΟΣ ΤΗΣ ΜΙΣΘΩΤΗΣ ΕΡΓΑΣΙΑΣ</vt:lpstr>
      <vt:lpstr>5 Μαρτίου 1943 Γενική απεργία υπαλληλικών οργανώσεων ενάντια στην επιστράτευση</vt:lpstr>
      <vt:lpstr>ΔΙΑΔΗΛΩΣΗ ΣΤΟΥΣ ΔΡΟΜΟΥΣ ΤΗΣ ΑΘΗΝΑΣ ΕΝΑΝΤΙΑ ΣΤΗΝ ΕΠΙΣΤΡΑΤΕΥΣΗ</vt:lpstr>
      <vt:lpstr>ΓΕΝΙΚΗ ΑΠΕΡΓΙΑ ΤΗΝ 25η ΜΑΡΤΙΟΥ 1943 ΣΥΓΚΡΟΥΣΕΙΣ ΣΤΟ ΚΕΝΤΡΟ ΤΗΣ ΑΘΗΝΑΣ ΜΕ ΠΟΛΛΟΥΣ ΝΕΚΡΟΥΣ  </vt:lpstr>
      <vt:lpstr>ΓΕΓΟΝΟΤΑ ΙΟΥΝΙΟΣ 1943 </vt:lpstr>
      <vt:lpstr>ΚΑΛΟΚΑΙΡΙ 1943 ΟΙ ΥΠΑΛΛΗΛΙΚΕΣ ΟΡΓΑΝΩΣΕΙΣ ΔΙΧΑΖΟΝΤΑΙ</vt:lpstr>
      <vt:lpstr>22 ΙΟΥΛΙΟΥ 1943 ΠΑΝΕΡΓΑΤΙΚΗ ΑΠΕΡΓΙΑ ΚΑΙ ΔΙΑΔΗΛΩΣΕΙΣ ΤΟ ΕΡΓΑΤΙΚΟ ΕΑΜ ΚΑΙ Η ΚΠΕ ΟΙ ΟΡΓΑΝΩΤΙΚΟΙ ΠΡΩΤΕΡΓΑΤΕΣ</vt:lpstr>
      <vt:lpstr>ΣΤΙΣ 22 ΙΟΥΛΙΟΥ 1943 ΝΕΕΣ ΚΙΝΗΤΟΠΟΙΗΣΕΙΣ ΑΠΟ ΕΡΓΑΤΙΚΟ ΕΑΜ ΚΑΙ ΚΠΕ</vt:lpstr>
      <vt:lpstr>ΓΕΓΟΝΟΤΑ ΑΥΓΟΥΣΤΟΥ &amp; ΣΕΠΤΕΜΒΡΙΟΥ 1943</vt:lpstr>
      <vt:lpstr>ΑΠΟ ΣΕΠΤΕΜΒΡΗ ΤΟΥ 1943 ΕΩΣ ΤΟ ΓΕΝΑΡΗ ΤΟΥ 1944 ΣΤΑΜΑΤΑ ΚΑΘΕ ΚΙΝΗΤΟΠΟΙΗΣΗ</vt:lpstr>
      <vt:lpstr>ΟΙ ΑΠΕΡΓΙΑΚΕΣ ΚΙΝΗΤΟΠΟΙΗΣΕΙΣ ΤΟΥ 1944 ΚΑΙ ΜΕΧΡΙ ΤΗΝ ΑΠΕΛΕΥΘΕΡΩΣΗ</vt:lpstr>
      <vt:lpstr>Τι έγινε το στελεχιακό δυναμικό των υπαλληλικών οργανώσεων της κατοχής;</vt:lpstr>
      <vt:lpstr>Τι έγιναν οι υπαλληλικές οργανώσεις μετά την απελευθέρωση;</vt:lpstr>
      <vt:lpstr>Τι έγιναν οι υπαλληλικές οργανώσεις μετά την απελευθέρωση;</vt:lpstr>
      <vt:lpstr>Ο ΕΚΤΟΠΙΣΜΟΣ ΤΗΣ ΗΓΕΣΙΑΣ ΤΩΝ ΥΠΑΛΛΗΛΩΝ ΣΤΑ ΤΤΤ </vt:lpstr>
      <vt:lpstr>Η ΔΙΑΛΥΣΗ ΤΗΣ ΣΔΥΕ</vt:lpstr>
      <vt:lpstr>Τι έγιναν οι υπαλληλικές οργανώσεις μετά την απελευθέρωση;</vt:lpstr>
      <vt:lpstr>Με τι αντικαταστάθηκαν οι υπαλληλικές οργανώσεις της κατοχής;</vt:lpstr>
      <vt:lpstr>ΑΠΟ ΤΗΝ ΠΕΡΙΟΔΟ ΤΗΣ ΕΞΑΡΤΗΣΗΣ ΤΩΝ ΥΠΑΛΛΗΛΙΚΩΝ ΟΡΓΑΝΩΣΕΩΝ ΑΠΟ ΤΗΝ ΚΥΒΕΡΝΗΤΙΚΗ ΕΞΟΥΣΙΑ </vt:lpstr>
      <vt:lpstr>ΑΠΟ ΤΗΝ ΠΕΡΙΟΔΟ ΤΗΣ ΕΞΑΡΤΗΣΗΣ ΤΩΝ ΥΠΑΛΛΗΛΙΚΩΝ ΟΡΓΑΝΩΣΕΩΝ ΑΠΟ ΤΗΝ ΚΥΒΕΡΝΗΤΙΚΗ ΕΞΟΥΣΙΑ </vt:lpstr>
      <vt:lpstr>ΑΠΟ ΤΗΝ ΠΕΡΙΟΔΟ ΤΗΣ ΕΞΑΡΤΗΣΗΣ ΤΩΝ ΥΠΑΛΛΗΛΙΚΩΝ ΟΡΓΑΝΩΣΕΩΝ ΑΠΟ ΤΗΝ ΚΥΒΕΡΝΗΤΙΚΗ ΕΞΟΥΣΙΑ </vt:lpstr>
      <vt:lpstr>ΑΠΟ ΤΗΝ ΠΕΡΙΟΔΟ ΤΗΣ ΕΞΑΡΤΗΣΗΣ ΤΩΝ ΥΠΑΛΛΗΛΙΚΩΝ ΟΡΓΑΝΩΣΕΩΝ ΑΠΟ ΤΗΝ ΚΥΒΕΡΝΗΤΙΚΗ ΕΞΟΥΣΙΑ </vt:lpstr>
      <vt:lpstr>ΑΠΟ ΤΗΝ ΠΕΡΙΟΔΟ ΤΗΣ ΕΞΑΡΤΗΣΗΣ ΤΩΝ ΥΠΑΛΛΗΛΙΚΩΝ ΟΡΓΑΝΩΣΕΩΝ ΑΠΟ ΤΗΝ ΚΥΒΕΡΝΗΤΙΚΗ ΕΞΟΥΣΙΑ </vt:lpstr>
      <vt:lpstr>ΑΠΟ ΤΗΝ ΠΕΡΙΟΔΟ ΤΗΣ ΕΞΑΡΤΗΣΗΣ ΤΩΝ ΥΠΑΛΛΗΛΙΚΩΝ ΟΡΓΑΝΩΣΕΩΝ ΑΠΟ ΤΗΝ ΚΥΒΕΡΝΗΤΙΚΗ ΕΞΟΥΣΙΑ </vt:lpstr>
      <vt:lpstr>ΑΠΟ ΤΗΝ ΠΕΡΙΟΔΟ ΤΗΣ ΕΞΑΡΤΗΣΗΣ ΤΩΝ ΥΠΑΛΛΗΛΙΚΩΝ ΟΡΓΑΝΩΣΕΩΝ ΑΠΟ ΤΗΝ ΚΥΒΕΡΝΗΤΙΚΗ ΕΞΟΥΣΙΑ </vt:lpstr>
      <vt:lpstr>ΑΠΟ ΤΗΝ ΠΕΡΙΟΔΟ ΤΗΣ ΕΞΑΡΤΗΣΗΣ ΤΩΝ ΥΠΑΛΛΗΛΙΚΩΝ ΟΡΓΑΝΩΣΕΩΝ ΑΠΟ ΤΗΝ ΚΥΒΕΡΝΗΤΙΚΗ ΕΞΟΥΣΙΑ ΚΑΙ ΣΤΗΝ ΕΠΑΡΧΙΑ (Εργατοϋπαλληλική οργάνωση Σπάρτης) Αρχείο: Μητράκος Βαγγέλης</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Διαφάνεια 1</dc:title>
  <dc:creator>ΤΑΣΟΣ</dc:creator>
  <cp:lastModifiedBy>α</cp:lastModifiedBy>
  <cp:revision>383</cp:revision>
  <dcterms:created xsi:type="dcterms:W3CDTF">2015-09-28T20:22:16Z</dcterms:created>
  <dcterms:modified xsi:type="dcterms:W3CDTF">2017-11-27T16:04:53Z</dcterms:modified>
</cp:coreProperties>
</file>